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7" r:id="rId14"/>
    <p:sldId id="281" r:id="rId15"/>
    <p:sldId id="282" r:id="rId16"/>
    <p:sldId id="283" r:id="rId17"/>
    <p:sldId id="284" r:id="rId18"/>
    <p:sldId id="288" r:id="rId19"/>
    <p:sldId id="285" r:id="rId20"/>
    <p:sldId id="286" r:id="rId21"/>
    <p:sldId id="289" r:id="rId22"/>
    <p:sldId id="290" r:id="rId23"/>
    <p:sldId id="29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300" r:id="rId33"/>
    <p:sldId id="301" r:id="rId34"/>
    <p:sldId id="302" r:id="rId35"/>
    <p:sldId id="303" r:id="rId36"/>
    <p:sldId id="304" r:id="rId37"/>
    <p:sldId id="307" r:id="rId38"/>
    <p:sldId id="305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1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8"/>
    <p:restoredTop sz="91401"/>
  </p:normalViewPr>
  <p:slideViewPr>
    <p:cSldViewPr snapToGrid="0" snapToObjects="1">
      <p:cViewPr varScale="1">
        <p:scale>
          <a:sx n="131" d="100"/>
          <a:sy n="131" d="100"/>
        </p:scale>
        <p:origin x="8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8427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1856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1192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5778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6650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5100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2012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610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1568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52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171" y="685791"/>
            <a:ext cx="609629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4166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77753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692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79028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172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39172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543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0922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777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1483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386" cy="4114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673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927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333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1561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5025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537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8858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6660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2225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656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1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89058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630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3637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93895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1286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487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27483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4603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89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2449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337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834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672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350" tIns="81350" rIns="81350" bIns="813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69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685800" y="1597860"/>
            <a:ext cx="7771800" cy="11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457200" y="120339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craftyjs.com/api/Craft-e.html" TargetMode="External"/><Relationship Id="rId4" Type="http://schemas.openxmlformats.org/officeDocument/2006/relationships/hyperlink" Target="http://craftyjs.com/api/Crafty-c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Coding in Javascript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8175" y="279635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FEFEF"/>
                </a:solidFill>
              </a:rPr>
              <a:t>Apr 2018</a:t>
            </a:r>
            <a:endParaRPr dirty="0">
              <a:solidFill>
                <a:srgbClr val="EFEFE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Instructors:</a:t>
            </a:r>
            <a:endParaRPr dirty="0">
              <a:solidFill>
                <a:srgbClr val="EFEFEF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</a:rPr>
              <a:t>Jeremy</a:t>
            </a:r>
            <a:endParaRPr dirty="0">
              <a:solidFill>
                <a:srgbClr val="EFEFEF"/>
              </a:solidFill>
            </a:endParaRPr>
          </a:p>
        </p:txBody>
      </p:sp>
      <p:pic>
        <p:nvPicPr>
          <p:cNvPr id="72" name="Shape 72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2500A-D406-3647-B3CE-112A999E92CA}"/>
              </a:ext>
            </a:extLst>
          </p:cNvPr>
          <p:cNvSpPr txBox="1"/>
          <p:nvPr/>
        </p:nvSpPr>
        <p:spPr>
          <a:xfrm>
            <a:off x="939800" y="624357"/>
            <a:ext cx="7124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dirty="0">
                <a:solidFill>
                  <a:schemeClr val="bg1"/>
                </a:solidFill>
              </a:rPr>
              <a:t>JavaScript</a:t>
            </a:r>
            <a:r>
              <a:rPr lang="en-AU" sz="2000" dirty="0">
                <a:solidFill>
                  <a:schemeClr val="bg1"/>
                </a:solidFill>
              </a:rPr>
              <a:t> is a </a:t>
            </a:r>
            <a:r>
              <a:rPr lang="en-AU" sz="2000" dirty="0">
                <a:solidFill>
                  <a:srgbClr val="FFC000"/>
                </a:solidFill>
              </a:rPr>
              <a:t>cross-platform</a:t>
            </a:r>
            <a:r>
              <a:rPr lang="en-AU" sz="2000" dirty="0">
                <a:solidFill>
                  <a:schemeClr val="bg1"/>
                </a:solidFill>
              </a:rPr>
              <a:t>, </a:t>
            </a:r>
            <a:r>
              <a:rPr lang="en-AU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object-oriented</a:t>
            </a:r>
            <a:r>
              <a:rPr lang="en-AU" sz="2000" dirty="0">
                <a:solidFill>
                  <a:schemeClr val="bg1"/>
                </a:solidFill>
              </a:rPr>
              <a:t> scripting language used to make webpages </a:t>
            </a:r>
            <a:r>
              <a:rPr lang="en-AU" sz="2000" dirty="0">
                <a:solidFill>
                  <a:srgbClr val="FFFF00"/>
                </a:solidFill>
              </a:rPr>
              <a:t>interactive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F6F69-B6D6-D04A-AEF1-DC84EA832E03}"/>
              </a:ext>
            </a:extLst>
          </p:cNvPr>
          <p:cNvSpPr txBox="1"/>
          <p:nvPr/>
        </p:nvSpPr>
        <p:spPr>
          <a:xfrm>
            <a:off x="558801" y="1734613"/>
            <a:ext cx="230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Mac/Windows/Linux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6490F0-BFD5-954C-90F3-D4B141BE91ED}"/>
              </a:ext>
            </a:extLst>
          </p:cNvPr>
          <p:cNvSpPr txBox="1"/>
          <p:nvPr/>
        </p:nvSpPr>
        <p:spPr>
          <a:xfrm>
            <a:off x="2861733" y="2591432"/>
            <a:ext cx="2302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built with Objects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042EBE-68B0-6244-92BD-8DD2207475A3}"/>
              </a:ext>
            </a:extLst>
          </p:cNvPr>
          <p:cNvSpPr txBox="1"/>
          <p:nvPr/>
        </p:nvSpPr>
        <p:spPr>
          <a:xfrm>
            <a:off x="5888635" y="3006930"/>
            <a:ext cx="2302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latin typeface="+mn-lt"/>
              </a:rPr>
              <a:t>Mouse over, Click, Keypress</a:t>
            </a:r>
          </a:p>
        </p:txBody>
      </p:sp>
    </p:spTree>
    <p:extLst>
      <p:ext uri="{BB962C8B-B14F-4D97-AF65-F5344CB8AC3E}">
        <p14:creationId xmlns:p14="http://schemas.microsoft.com/office/powerpoint/2010/main" val="155809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F49CA8-2207-CA40-8843-2D0BCB34B041}"/>
              </a:ext>
            </a:extLst>
          </p:cNvPr>
          <p:cNvSpPr txBox="1"/>
          <p:nvPr/>
        </p:nvSpPr>
        <p:spPr>
          <a:xfrm>
            <a:off x="804333" y="380999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Variables (containers)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2828E-9482-2A4C-BB57-E8690C080719}"/>
              </a:ext>
            </a:extLst>
          </p:cNvPr>
          <p:cNvSpPr txBox="1"/>
          <p:nvPr/>
        </p:nvSpPr>
        <p:spPr>
          <a:xfrm>
            <a:off x="804333" y="1138501"/>
            <a:ext cx="8058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Variables are used to store data/information such as </a:t>
            </a:r>
            <a:r>
              <a:rPr lang="en-US" sz="1800" b="1" dirty="0">
                <a:solidFill>
                  <a:srgbClr val="FFFF00"/>
                </a:solidFill>
                <a:highlight>
                  <a:srgbClr val="000000"/>
                </a:highlight>
              </a:rPr>
              <a:t>numbers</a:t>
            </a:r>
            <a:r>
              <a:rPr lang="en-US" sz="1800" dirty="0">
                <a:solidFill>
                  <a:schemeClr val="bg1"/>
                </a:solidFill>
              </a:rPr>
              <a:t> or </a:t>
            </a:r>
            <a:r>
              <a:rPr lang="en-US" sz="1800" b="1" dirty="0">
                <a:solidFill>
                  <a:schemeClr val="accent5"/>
                </a:solidFill>
                <a:highlight>
                  <a:srgbClr val="000000"/>
                </a:highlight>
              </a:rPr>
              <a:t>characters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Variables have </a:t>
            </a:r>
            <a:r>
              <a:rPr lang="en-US" sz="1800" dirty="0">
                <a:solidFill>
                  <a:srgbClr val="FF0000"/>
                </a:solidFill>
                <a:highlight>
                  <a:srgbClr val="000000"/>
                </a:highlight>
              </a:rPr>
              <a:t>names</a:t>
            </a:r>
            <a:r>
              <a:rPr lang="en-US" sz="1800" dirty="0">
                <a:solidFill>
                  <a:schemeClr val="bg1"/>
                </a:solidFill>
              </a:rPr>
              <a:t> and </a:t>
            </a:r>
            <a:r>
              <a:rPr lang="en-US" sz="1800" dirty="0">
                <a:solidFill>
                  <a:srgbClr val="FFFF00"/>
                </a:solidFill>
                <a:highlight>
                  <a:srgbClr val="000000"/>
                </a:highlight>
              </a:rPr>
              <a:t>values</a:t>
            </a:r>
            <a:endParaRPr lang="en-US" sz="1800" b="1" dirty="0">
              <a:solidFill>
                <a:srgbClr val="FFFF00"/>
              </a:solidFill>
              <a:highlight>
                <a:srgbClr val="0000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D9FE5-E7AD-5446-835A-5126E8A33644}"/>
              </a:ext>
            </a:extLst>
          </p:cNvPr>
          <p:cNvSpPr txBox="1"/>
          <p:nvPr/>
        </p:nvSpPr>
        <p:spPr>
          <a:xfrm>
            <a:off x="999067" y="2167469"/>
            <a:ext cx="1903085" cy="297962"/>
          </a:xfrm>
          <a:prstGeom prst="rect">
            <a:avLst/>
          </a:prstGeom>
          <a:solidFill>
            <a:srgbClr val="002060"/>
          </a:solidFill>
        </p:spPr>
        <p:txBody>
          <a:bodyPr wrap="none" tIns="36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solidFill>
                  <a:srgbClr val="FF15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endParaRPr lang="en-US" dirty="0">
              <a:solidFill>
                <a:srgbClr val="FFFF00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58B44F-E681-0840-B967-1730A77E508F}"/>
              </a:ext>
            </a:extLst>
          </p:cNvPr>
          <p:cNvSpPr txBox="1"/>
          <p:nvPr/>
        </p:nvSpPr>
        <p:spPr>
          <a:xfrm>
            <a:off x="5232400" y="2167469"/>
            <a:ext cx="2225289" cy="297962"/>
          </a:xfrm>
          <a:prstGeom prst="rect">
            <a:avLst/>
          </a:prstGeom>
          <a:solidFill>
            <a:srgbClr val="002060"/>
          </a:solidFill>
        </p:spPr>
        <p:txBody>
          <a:bodyPr wrap="none" tIns="36000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AU" b="1" dirty="0">
                <a:solidFill>
                  <a:srgbClr val="FF15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AU" b="1" dirty="0"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b="1" dirty="0">
                <a:solidFill>
                  <a:schemeClr val="accent5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“Pacman”</a:t>
            </a:r>
            <a:endParaRPr lang="en-US" dirty="0">
              <a:solidFill>
                <a:schemeClr val="accent5"/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FF5A35-C2E8-B34B-8D3E-B1D66147C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67" y="2386087"/>
            <a:ext cx="2108200" cy="25711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0CADEE-9FCD-C943-9E4B-14945F6B0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134" y="2386086"/>
            <a:ext cx="2108200" cy="25711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3E9474-2C38-B94E-BE86-DB6CBFB0E773}"/>
              </a:ext>
            </a:extLst>
          </p:cNvPr>
          <p:cNvSpPr txBox="1"/>
          <p:nvPr/>
        </p:nvSpPr>
        <p:spPr>
          <a:xfrm>
            <a:off x="1984476" y="4241804"/>
            <a:ext cx="721672" cy="307777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CA8FA-A55B-AC4D-9D25-54E589C0D602}"/>
              </a:ext>
            </a:extLst>
          </p:cNvPr>
          <p:cNvSpPr txBox="1"/>
          <p:nvPr/>
        </p:nvSpPr>
        <p:spPr>
          <a:xfrm>
            <a:off x="6290011" y="4241804"/>
            <a:ext cx="614271" cy="307777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B067C13-74BE-5B4A-9127-D893D5926C96}"/>
              </a:ext>
            </a:extLst>
          </p:cNvPr>
          <p:cNvCxnSpPr>
            <a:cxnSpLocks/>
          </p:cNvCxnSpPr>
          <p:nvPr/>
        </p:nvCxnSpPr>
        <p:spPr>
          <a:xfrm flipH="1">
            <a:off x="1778000" y="1784832"/>
            <a:ext cx="928149" cy="429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B759FB-5498-8343-A733-E20E8D0077D2}"/>
              </a:ext>
            </a:extLst>
          </p:cNvPr>
          <p:cNvCxnSpPr>
            <a:cxnSpLocks/>
          </p:cNvCxnSpPr>
          <p:nvPr/>
        </p:nvCxnSpPr>
        <p:spPr>
          <a:xfrm flipH="1">
            <a:off x="2706148" y="1758066"/>
            <a:ext cx="1126068" cy="4094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88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0BFBB-A9B6-C24B-A071-9B870505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017" y="2141599"/>
            <a:ext cx="5414715" cy="2574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37C94-095D-074D-A8D3-B982AA1D2622}"/>
              </a:ext>
            </a:extLst>
          </p:cNvPr>
          <p:cNvSpPr txBox="1"/>
          <p:nvPr/>
        </p:nvSpPr>
        <p:spPr>
          <a:xfrm>
            <a:off x="702733" y="685800"/>
            <a:ext cx="71609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Open Google Chrome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Use </a:t>
            </a:r>
            <a:r>
              <a:rPr lang="en-AU" sz="1800" dirty="0" err="1">
                <a:solidFill>
                  <a:schemeClr val="bg1"/>
                </a:solidFill>
              </a:rPr>
              <a:t>Ctrl+Shift+I</a:t>
            </a:r>
            <a:r>
              <a:rPr lang="en-AU" sz="1800" dirty="0">
                <a:solidFill>
                  <a:schemeClr val="bg1"/>
                </a:solidFill>
              </a:rPr>
              <a:t> (or </a:t>
            </a:r>
            <a:r>
              <a:rPr lang="en-AU" sz="1800" dirty="0" err="1">
                <a:solidFill>
                  <a:schemeClr val="bg1"/>
                </a:solidFill>
              </a:rPr>
              <a:t>Cmd+Opt+I</a:t>
            </a:r>
            <a:r>
              <a:rPr lang="en-AU" sz="1800" dirty="0">
                <a:solidFill>
                  <a:schemeClr val="bg1"/>
                </a:solidFill>
              </a:rPr>
              <a:t> on Mac) to open the </a:t>
            </a:r>
            <a:r>
              <a:rPr lang="en-AU" sz="1800" dirty="0" err="1">
                <a:solidFill>
                  <a:schemeClr val="bg1"/>
                </a:solidFill>
              </a:rPr>
              <a:t>DevTools</a:t>
            </a:r>
            <a:r>
              <a:rPr lang="en-AU" sz="18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Click on the ‘Console’ tab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Create a variable of your choice and hit enter to add it to Chrome</a:t>
            </a:r>
          </a:p>
        </p:txBody>
      </p:sp>
    </p:spTree>
    <p:extLst>
      <p:ext uri="{BB962C8B-B14F-4D97-AF65-F5344CB8AC3E}">
        <p14:creationId xmlns:p14="http://schemas.microsoft.com/office/powerpoint/2010/main" val="3481363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737C94-095D-074D-A8D3-B982AA1D2622}"/>
              </a:ext>
            </a:extLst>
          </p:cNvPr>
          <p:cNvSpPr txBox="1"/>
          <p:nvPr/>
        </p:nvSpPr>
        <p:spPr>
          <a:xfrm>
            <a:off x="702733" y="685800"/>
            <a:ext cx="7199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Type in the variable </a:t>
            </a:r>
            <a:r>
              <a:rPr lang="en-AU" sz="1800" dirty="0">
                <a:solidFill>
                  <a:srgbClr val="FF0000"/>
                </a:solidFill>
                <a:highlight>
                  <a:srgbClr val="000000"/>
                </a:highlight>
              </a:rPr>
              <a:t>name</a:t>
            </a:r>
            <a:r>
              <a:rPr lang="en-AU" sz="1800" dirty="0">
                <a:solidFill>
                  <a:schemeClr val="bg1"/>
                </a:solidFill>
              </a:rPr>
              <a:t>. You will see that Chrome has it stored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AU" sz="1800" dirty="0">
                <a:solidFill>
                  <a:schemeClr val="bg1"/>
                </a:solidFill>
              </a:rPr>
              <a:t>Hit the Enter key. Chrome will display the variable </a:t>
            </a:r>
            <a:r>
              <a:rPr lang="en-AU" sz="1800" dirty="0">
                <a:solidFill>
                  <a:srgbClr val="FFFF00"/>
                </a:solidFill>
                <a:highlight>
                  <a:srgbClr val="000000"/>
                </a:highlight>
              </a:rPr>
              <a:t>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56B7B-1869-5A49-A26D-43B7D5957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462" y="2031059"/>
            <a:ext cx="3886200" cy="283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235B66-1945-8744-8E36-31C3B64AB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33" y="2031059"/>
            <a:ext cx="3273917" cy="28428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2903AB7-0705-B243-99AA-D1B6B9195655}"/>
              </a:ext>
            </a:extLst>
          </p:cNvPr>
          <p:cNvCxnSpPr/>
          <p:nvPr/>
        </p:nvCxnSpPr>
        <p:spPr>
          <a:xfrm flipH="1">
            <a:off x="1642533" y="1008965"/>
            <a:ext cx="1718734" cy="20390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66560F-39C6-D047-8FC5-FC384AE375C0}"/>
              </a:ext>
            </a:extLst>
          </p:cNvPr>
          <p:cNvCxnSpPr>
            <a:cxnSpLocks/>
          </p:cNvCxnSpPr>
          <p:nvPr/>
        </p:nvCxnSpPr>
        <p:spPr>
          <a:xfrm flipH="1">
            <a:off x="6011333" y="1332131"/>
            <a:ext cx="479737" cy="2731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955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244E89-2D74-2F4A-9E9D-CA0F4DB4BA3A}"/>
              </a:ext>
            </a:extLst>
          </p:cNvPr>
          <p:cNvSpPr txBox="1"/>
          <p:nvPr/>
        </p:nvSpPr>
        <p:spPr>
          <a:xfrm>
            <a:off x="804333" y="380999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Function (actions)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42AA8C-D25D-A14B-B539-53477BA3E103}"/>
              </a:ext>
            </a:extLst>
          </p:cNvPr>
          <p:cNvSpPr/>
          <p:nvPr/>
        </p:nvSpPr>
        <p:spPr>
          <a:xfrm>
            <a:off x="1371601" y="1707224"/>
            <a:ext cx="6129866" cy="19389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pPr marL="1371600"/>
            <a:endParaRPr lang="en-AU" sz="2400" dirty="0">
              <a:solidFill>
                <a:srgbClr val="FF00FF"/>
              </a:solidFill>
              <a:highlight>
                <a:srgbClr val="000000"/>
              </a:highlight>
              <a:latin typeface="Arial" panose="020B0604020202020204" pitchFamily="34" charset="0"/>
            </a:endParaRPr>
          </a:p>
          <a:p>
            <a:pPr marL="1371600"/>
            <a:r>
              <a:rPr lang="en-AU" sz="2400" dirty="0">
                <a:solidFill>
                  <a:srgbClr val="FF00FF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function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accent5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add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(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n1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,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n2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)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{</a:t>
            </a:r>
            <a:endParaRPr lang="en-AU" sz="2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1371600"/>
            <a:r>
              <a:rPr lang="en-AU" sz="2400" dirty="0">
                <a:solidFill>
                  <a:srgbClr val="FF00FF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	return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n1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chemeClr val="accent5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+</a:t>
            </a:r>
            <a:r>
              <a:rPr lang="en-AU" sz="2400" dirty="0">
                <a:highlight>
                  <a:srgbClr val="000000"/>
                </a:highlight>
                <a:latin typeface="Arial" panose="020B0604020202020204" pitchFamily="34" charset="0"/>
              </a:rPr>
              <a:t> </a:t>
            </a:r>
            <a:r>
              <a:rPr lang="en-AU" sz="2400" dirty="0">
                <a:solidFill>
                  <a:srgbClr val="CC0000"/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n2</a:t>
            </a:r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;</a:t>
            </a:r>
            <a:endParaRPr lang="en-AU" sz="2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pPr marL="1371600"/>
            <a:r>
              <a:rPr lang="en-AU" sz="24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Arial" panose="020B0604020202020204" pitchFamily="34" charset="0"/>
              </a:rPr>
              <a:t>}</a:t>
            </a:r>
            <a:endParaRPr lang="en-AU" sz="24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endParaRPr lang="en-US" sz="2400" dirty="0">
              <a:highlight>
                <a:srgbClr val="000000"/>
              </a:highlight>
            </a:endParaRP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D088C229-EDBA-9048-BEE3-FEDACBFA6440}"/>
              </a:ext>
            </a:extLst>
          </p:cNvPr>
          <p:cNvSpPr/>
          <p:nvPr/>
        </p:nvSpPr>
        <p:spPr>
          <a:xfrm>
            <a:off x="1667933" y="1295400"/>
            <a:ext cx="1109133" cy="567266"/>
          </a:xfrm>
          <a:prstGeom prst="wedgeEllipseCallout">
            <a:avLst>
              <a:gd name="adj1" fmla="val 50160"/>
              <a:gd name="adj2" fmla="val 101306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keyword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7A9FFD7D-61CF-2B4B-B5A4-D9A83AF3A123}"/>
              </a:ext>
            </a:extLst>
          </p:cNvPr>
          <p:cNvSpPr/>
          <p:nvPr/>
        </p:nvSpPr>
        <p:spPr>
          <a:xfrm>
            <a:off x="3539067" y="1139958"/>
            <a:ext cx="1109133" cy="567266"/>
          </a:xfrm>
          <a:prstGeom prst="wedgeEllipseCallout">
            <a:avLst>
              <a:gd name="adj1" fmla="val 9702"/>
              <a:gd name="adj2" fmla="val 117724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name</a:t>
            </a: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A8E8DF9C-090E-1D40-BDEB-E50B21CF5C6D}"/>
              </a:ext>
            </a:extLst>
          </p:cNvPr>
          <p:cNvSpPr/>
          <p:nvPr/>
        </p:nvSpPr>
        <p:spPr>
          <a:xfrm>
            <a:off x="5164666" y="1139779"/>
            <a:ext cx="1278467" cy="567266"/>
          </a:xfrm>
          <a:prstGeom prst="wedgeEllipseCallout">
            <a:avLst>
              <a:gd name="adj1" fmla="val -73504"/>
              <a:gd name="adj2" fmla="val 134142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parameter</a:t>
            </a:r>
          </a:p>
        </p:txBody>
      </p:sp>
      <p:sp>
        <p:nvSpPr>
          <p:cNvPr id="10" name="Oval Callout 9">
            <a:extLst>
              <a:ext uri="{FF2B5EF4-FFF2-40B4-BE49-F238E27FC236}">
                <a16:creationId xmlns:a16="http://schemas.microsoft.com/office/drawing/2014/main" id="{9F67298A-F35C-A043-B2FD-D2809D4F7DA1}"/>
              </a:ext>
            </a:extLst>
          </p:cNvPr>
          <p:cNvSpPr/>
          <p:nvPr/>
        </p:nvSpPr>
        <p:spPr>
          <a:xfrm>
            <a:off x="4868333" y="3362583"/>
            <a:ext cx="1278467" cy="567266"/>
          </a:xfrm>
          <a:prstGeom prst="wedgeEllipseCallout">
            <a:avLst>
              <a:gd name="adj1" fmla="val -107279"/>
              <a:gd name="adj2" fmla="val -138993"/>
            </a:avLst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/>
                </a:solidFill>
              </a:rPr>
              <a:t>Function </a:t>
            </a:r>
            <a:r>
              <a:rPr lang="en-US" sz="1200" i="1" dirty="0">
                <a:solidFill>
                  <a:schemeClr val="accent1"/>
                </a:solidFill>
              </a:rPr>
              <a:t>code/body</a:t>
            </a:r>
          </a:p>
        </p:txBody>
      </p:sp>
    </p:spTree>
    <p:extLst>
      <p:ext uri="{BB962C8B-B14F-4D97-AF65-F5344CB8AC3E}">
        <p14:creationId xmlns:p14="http://schemas.microsoft.com/office/powerpoint/2010/main" val="306851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4B430A-B998-A841-9404-BA82B56193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958"/>
          <a:stretch/>
        </p:blipFill>
        <p:spPr>
          <a:xfrm>
            <a:off x="4251987" y="1540933"/>
            <a:ext cx="4144829" cy="2150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E60534-5F58-F64D-9511-B745F956DB31}"/>
              </a:ext>
            </a:extLst>
          </p:cNvPr>
          <p:cNvSpPr/>
          <p:nvPr/>
        </p:nvSpPr>
        <p:spPr>
          <a:xfrm>
            <a:off x="505772" y="809149"/>
            <a:ext cx="42162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Create the ‘add’ function in Chrome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EBE666C-C024-1D42-89A8-DB07DAB07BBF}"/>
              </a:ext>
            </a:extLst>
          </p:cNvPr>
          <p:cNvCxnSpPr/>
          <p:nvPr/>
        </p:nvCxnSpPr>
        <p:spPr>
          <a:xfrm>
            <a:off x="2218267" y="1261533"/>
            <a:ext cx="2734733" cy="15663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99F85E8-19EF-3643-BAB0-AFE11EA5863A}"/>
              </a:ext>
            </a:extLst>
          </p:cNvPr>
          <p:cNvSpPr/>
          <p:nvPr/>
        </p:nvSpPr>
        <p:spPr>
          <a:xfrm>
            <a:off x="505772" y="4145016"/>
            <a:ext cx="70599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Once created, call the function, passing two numbers to add:</a:t>
            </a:r>
          </a:p>
          <a:p>
            <a:r>
              <a:rPr lang="en-US" sz="2000" b="1" dirty="0">
                <a:solidFill>
                  <a:srgbClr val="FF15FF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dirty="0">
                <a:solidFill>
                  <a:srgbClr val="FFFF00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9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4FDD2-5180-CD4B-8450-9D217BB1ADE6}"/>
              </a:ext>
            </a:extLst>
          </p:cNvPr>
          <p:cNvSpPr txBox="1"/>
          <p:nvPr/>
        </p:nvSpPr>
        <p:spPr>
          <a:xfrm>
            <a:off x="804333" y="380999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HEX Colors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4C5E303-AEA3-C146-80A7-C625FD854F6D}"/>
              </a:ext>
            </a:extLst>
          </p:cNvPr>
          <p:cNvSpPr/>
          <p:nvPr/>
        </p:nvSpPr>
        <p:spPr>
          <a:xfrm>
            <a:off x="920151" y="1529751"/>
            <a:ext cx="1477992" cy="73037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#BE0712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0F3BD2-BFA2-8A45-AABC-895671874EA3}"/>
              </a:ext>
            </a:extLst>
          </p:cNvPr>
          <p:cNvSpPr/>
          <p:nvPr/>
        </p:nvSpPr>
        <p:spPr>
          <a:xfrm>
            <a:off x="2763795" y="1529751"/>
            <a:ext cx="1477992" cy="73037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#1E9C5A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2CD28B-33E0-AE47-9FB6-BDDB72F3C7C0}"/>
              </a:ext>
            </a:extLst>
          </p:cNvPr>
          <p:cNvSpPr/>
          <p:nvPr/>
        </p:nvSpPr>
        <p:spPr>
          <a:xfrm>
            <a:off x="4664015" y="1529751"/>
            <a:ext cx="1477992" cy="73037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#FFFD38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63183D7-12DC-CB42-AE5B-571D432703AC}"/>
              </a:ext>
            </a:extLst>
          </p:cNvPr>
          <p:cNvSpPr/>
          <p:nvPr/>
        </p:nvSpPr>
        <p:spPr>
          <a:xfrm>
            <a:off x="6507659" y="1529751"/>
            <a:ext cx="1477992" cy="73037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#6F359E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36EEC-69F0-8747-B729-9667C438D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111" y="3246222"/>
            <a:ext cx="31750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22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68C67-E155-CD40-9807-9F2C074C5FCD}"/>
              </a:ext>
            </a:extLst>
          </p:cNvPr>
          <p:cNvSpPr txBox="1"/>
          <p:nvPr/>
        </p:nvSpPr>
        <p:spPr>
          <a:xfrm>
            <a:off x="804333" y="380999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Introducing the ‘Crafty’ Object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22522F-BE2B-EA4C-814D-D7CCB1766E54}"/>
              </a:ext>
            </a:extLst>
          </p:cNvPr>
          <p:cNvSpPr txBox="1"/>
          <p:nvPr/>
        </p:nvSpPr>
        <p:spPr>
          <a:xfrm>
            <a:off x="977434" y="1488989"/>
            <a:ext cx="3304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Crafty JS is a Javascript game library (engine) that helps us to build games in Javascript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 use it we my add the </a:t>
            </a:r>
            <a:r>
              <a:rPr lang="en-US" dirty="0" err="1">
                <a:solidFill>
                  <a:schemeClr val="bg1"/>
                </a:solidFill>
              </a:rPr>
              <a:t>crafty.min.js</a:t>
            </a:r>
            <a:r>
              <a:rPr lang="en-US" dirty="0">
                <a:solidFill>
                  <a:schemeClr val="bg1"/>
                </a:solidFill>
              </a:rPr>
              <a:t> file to our HTML page with a &lt;script&gt; tag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 ‘Crafty’ in Chrome Dev Tools, console tab and then . (dot)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AED98-F4CF-644F-8E36-CC0B17A00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400" y="1217088"/>
            <a:ext cx="3410500" cy="376275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921F6D-23A2-5B4F-A920-A362AC6BCF43}"/>
              </a:ext>
            </a:extLst>
          </p:cNvPr>
          <p:cNvCxnSpPr/>
          <p:nvPr/>
        </p:nvCxnSpPr>
        <p:spPr>
          <a:xfrm flipV="1">
            <a:off x="3669957" y="2156254"/>
            <a:ext cx="1433384" cy="10317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66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 dirty="0">
                <a:solidFill>
                  <a:srgbClr val="FFFFFF"/>
                </a:solidFill>
              </a:rPr>
              <a:t>Lesson 2 – Creating a </a:t>
            </a:r>
            <a:r>
              <a:rPr lang="en-AU" sz="3600" dirty="0" err="1">
                <a:solidFill>
                  <a:srgbClr val="FFFFFF"/>
                </a:solidFill>
              </a:rPr>
              <a:t>Starfield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70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8E287E-37A7-3F46-91CD-C6BBA8E7FB2E}"/>
              </a:ext>
            </a:extLst>
          </p:cNvPr>
          <p:cNvSpPr txBox="1"/>
          <p:nvPr/>
        </p:nvSpPr>
        <p:spPr>
          <a:xfrm>
            <a:off x="804333" y="380999"/>
            <a:ext cx="5981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Creating a </a:t>
            </a:r>
            <a:r>
              <a:rPr lang="en-US" sz="3600" b="1" dirty="0" err="1">
                <a:solidFill>
                  <a:schemeClr val="bg1"/>
                </a:solidFill>
              </a:rPr>
              <a:t>Starfield</a:t>
            </a:r>
            <a:r>
              <a:rPr lang="en-US" sz="3600" b="1" dirty="0">
                <a:solidFill>
                  <a:schemeClr val="bg1"/>
                </a:solidFill>
              </a:rPr>
              <a:t> Object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139EBF-D385-A94C-A9B1-A566862A483C}"/>
              </a:ext>
            </a:extLst>
          </p:cNvPr>
          <p:cNvSpPr txBox="1"/>
          <p:nvPr/>
        </p:nvSpPr>
        <p:spPr>
          <a:xfrm>
            <a:off x="1155357" y="1612557"/>
            <a:ext cx="4801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Starfield</a:t>
            </a:r>
            <a:r>
              <a:rPr lang="en-US" dirty="0">
                <a:solidFill>
                  <a:schemeClr val="bg1"/>
                </a:solidFill>
              </a:rPr>
              <a:t> code is found in </a:t>
            </a:r>
            <a:r>
              <a:rPr lang="en-US" dirty="0" err="1">
                <a:solidFill>
                  <a:schemeClr val="bg1"/>
                </a:solidFill>
              </a:rPr>
              <a:t>js</a:t>
            </a:r>
            <a:r>
              <a:rPr lang="en-US" dirty="0">
                <a:solidFill>
                  <a:schemeClr val="bg1"/>
                </a:solidFill>
              </a:rPr>
              <a:t>/components/</a:t>
            </a:r>
            <a:r>
              <a:rPr lang="en-US" dirty="0" err="1">
                <a:solidFill>
                  <a:schemeClr val="bg1"/>
                </a:solidFill>
              </a:rPr>
              <a:t>Starfield.js</a:t>
            </a:r>
            <a:r>
              <a:rPr lang="en-US" dirty="0">
                <a:solidFill>
                  <a:schemeClr val="bg1"/>
                </a:solidFill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E87D1-DA59-134F-AE3B-531FD030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357" y="2097731"/>
            <a:ext cx="2806700" cy="26162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2E986D-63C8-1943-920C-F1D0A335213A}"/>
              </a:ext>
            </a:extLst>
          </p:cNvPr>
          <p:cNvCxnSpPr/>
          <p:nvPr/>
        </p:nvCxnSpPr>
        <p:spPr>
          <a:xfrm flipH="1">
            <a:off x="2984157" y="1920334"/>
            <a:ext cx="2218038" cy="24045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682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2336400" y="339390"/>
            <a:ext cx="4935600" cy="524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sng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Introductions.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is your name?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would you like to learn?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Shape 78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816837-351D-7D41-ACC0-35855ECB22C8}"/>
              </a:ext>
            </a:extLst>
          </p:cNvPr>
          <p:cNvSpPr txBox="1"/>
          <p:nvPr/>
        </p:nvSpPr>
        <p:spPr>
          <a:xfrm>
            <a:off x="2125362" y="1044146"/>
            <a:ext cx="4951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use the ‘new’ keyword to create new Javascript Objects: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30BDE-37FC-A34B-AC30-C3E86FD02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5362" y="1527260"/>
            <a:ext cx="4826000" cy="939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BEA238-772C-184B-ADC0-53FF25BAC8B0}"/>
              </a:ext>
            </a:extLst>
          </p:cNvPr>
          <p:cNvCxnSpPr/>
          <p:nvPr/>
        </p:nvCxnSpPr>
        <p:spPr>
          <a:xfrm flipV="1">
            <a:off x="5146589" y="2205681"/>
            <a:ext cx="0" cy="1396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C87A52-6153-0048-A913-7EB0AF12B72C}"/>
              </a:ext>
            </a:extLst>
          </p:cNvPr>
          <p:cNvSpPr txBox="1"/>
          <p:nvPr/>
        </p:nvSpPr>
        <p:spPr>
          <a:xfrm>
            <a:off x="3280718" y="3601995"/>
            <a:ext cx="39821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Starfield</a:t>
            </a:r>
            <a:r>
              <a:rPr lang="en-US" dirty="0">
                <a:solidFill>
                  <a:schemeClr val="bg1"/>
                </a:solidFill>
              </a:rPr>
              <a:t> function takes 1 parameter (game)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DCBCEC-E8E5-DF44-8A51-0DE25784BB18}"/>
              </a:ext>
            </a:extLst>
          </p:cNvPr>
          <p:cNvSpPr txBox="1"/>
          <p:nvPr/>
        </p:nvSpPr>
        <p:spPr>
          <a:xfrm>
            <a:off x="426308" y="2909497"/>
            <a:ext cx="26039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Once, created, </a:t>
            </a:r>
            <a:r>
              <a:rPr lang="en-US" b="1" dirty="0">
                <a:solidFill>
                  <a:schemeClr val="accent3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__starField </a:t>
            </a:r>
            <a:r>
              <a:rPr lang="en-US" dirty="0">
                <a:solidFill>
                  <a:schemeClr val="bg1"/>
                </a:solidFill>
              </a:rPr>
              <a:t>can now be used to create a moving star Field in the game. You can have</a:t>
            </a:r>
          </a:p>
          <a:p>
            <a:r>
              <a:rPr lang="en-US" dirty="0">
                <a:solidFill>
                  <a:schemeClr val="bg1"/>
                </a:solidFill>
              </a:rPr>
              <a:t>Different numbers of stars running at different speeds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D8FC86-826F-B44B-A8E2-ECFA16F827F4}"/>
              </a:ext>
            </a:extLst>
          </p:cNvPr>
          <p:cNvCxnSpPr/>
          <p:nvPr/>
        </p:nvCxnSpPr>
        <p:spPr>
          <a:xfrm flipV="1">
            <a:off x="1433384" y="2205681"/>
            <a:ext cx="1699054" cy="698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59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172BD8-9580-D044-B9BF-E0FC171B7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2673" y="1499286"/>
            <a:ext cx="3022600" cy="72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FA3D32-93E7-1E42-BBBF-8082EE6A73AB}"/>
              </a:ext>
            </a:extLst>
          </p:cNvPr>
          <p:cNvSpPr txBox="1"/>
          <p:nvPr/>
        </p:nvSpPr>
        <p:spPr>
          <a:xfrm>
            <a:off x="759941" y="2990336"/>
            <a:ext cx="4480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call a method on an object, we use the dot notation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8A7102-9255-F649-9EE0-51067EA747CF}"/>
              </a:ext>
            </a:extLst>
          </p:cNvPr>
          <p:cNvCxnSpPr>
            <a:stCxn id="4" idx="0"/>
          </p:cNvCxnSpPr>
          <p:nvPr/>
        </p:nvCxnSpPr>
        <p:spPr>
          <a:xfrm flipV="1">
            <a:off x="3000298" y="2106827"/>
            <a:ext cx="644945" cy="8835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57F07C-9508-9043-97B0-020A5D500CB4}"/>
              </a:ext>
            </a:extLst>
          </p:cNvPr>
          <p:cNvCxnSpPr>
            <a:cxnSpLocks/>
          </p:cNvCxnSpPr>
          <p:nvPr/>
        </p:nvCxnSpPr>
        <p:spPr>
          <a:xfrm flipH="1" flipV="1">
            <a:off x="4293973" y="2106827"/>
            <a:ext cx="12357" cy="9756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Freeform 8">
            <a:extLst>
              <a:ext uri="{FF2B5EF4-FFF2-40B4-BE49-F238E27FC236}">
                <a16:creationId xmlns:a16="http://schemas.microsoft.com/office/drawing/2014/main" id="{A2389AE0-822B-7F46-9FAE-8CC317944A59}"/>
              </a:ext>
            </a:extLst>
          </p:cNvPr>
          <p:cNvSpPr/>
          <p:nvPr/>
        </p:nvSpPr>
        <p:spPr>
          <a:xfrm>
            <a:off x="1865870" y="2088292"/>
            <a:ext cx="3774989" cy="2434281"/>
          </a:xfrm>
          <a:custGeom>
            <a:avLst/>
            <a:gdLst>
              <a:gd name="connsiteX0" fmla="*/ 0 w 3774989"/>
              <a:gd name="connsiteY0" fmla="*/ 1217140 h 2434281"/>
              <a:gd name="connsiteX1" fmla="*/ 18535 w 3774989"/>
              <a:gd name="connsiteY1" fmla="*/ 1402492 h 2434281"/>
              <a:gd name="connsiteX2" fmla="*/ 24714 w 3774989"/>
              <a:gd name="connsiteY2" fmla="*/ 1427205 h 2434281"/>
              <a:gd name="connsiteX3" fmla="*/ 55606 w 3774989"/>
              <a:gd name="connsiteY3" fmla="*/ 1519881 h 2434281"/>
              <a:gd name="connsiteX4" fmla="*/ 117389 w 3774989"/>
              <a:gd name="connsiteY4" fmla="*/ 1705232 h 2434281"/>
              <a:gd name="connsiteX5" fmla="*/ 148281 w 3774989"/>
              <a:gd name="connsiteY5" fmla="*/ 1760838 h 2434281"/>
              <a:gd name="connsiteX6" fmla="*/ 179173 w 3774989"/>
              <a:gd name="connsiteY6" fmla="*/ 1828800 h 2434281"/>
              <a:gd name="connsiteX7" fmla="*/ 339811 w 3774989"/>
              <a:gd name="connsiteY7" fmla="*/ 2014151 h 2434281"/>
              <a:gd name="connsiteX8" fmla="*/ 451022 w 3774989"/>
              <a:gd name="connsiteY8" fmla="*/ 2106827 h 2434281"/>
              <a:gd name="connsiteX9" fmla="*/ 500449 w 3774989"/>
              <a:gd name="connsiteY9" fmla="*/ 2143897 h 2434281"/>
              <a:gd name="connsiteX10" fmla="*/ 648730 w 3774989"/>
              <a:gd name="connsiteY10" fmla="*/ 2224216 h 2434281"/>
              <a:gd name="connsiteX11" fmla="*/ 840260 w 3774989"/>
              <a:gd name="connsiteY11" fmla="*/ 2310713 h 2434281"/>
              <a:gd name="connsiteX12" fmla="*/ 945292 w 3774989"/>
              <a:gd name="connsiteY12" fmla="*/ 2353962 h 2434281"/>
              <a:gd name="connsiteX13" fmla="*/ 1050325 w 3774989"/>
              <a:gd name="connsiteY13" fmla="*/ 2378676 h 2434281"/>
              <a:gd name="connsiteX14" fmla="*/ 1093573 w 3774989"/>
              <a:gd name="connsiteY14" fmla="*/ 2391032 h 2434281"/>
              <a:gd name="connsiteX15" fmla="*/ 1143000 w 3774989"/>
              <a:gd name="connsiteY15" fmla="*/ 2397211 h 2434281"/>
              <a:gd name="connsiteX16" fmla="*/ 1229498 w 3774989"/>
              <a:gd name="connsiteY16" fmla="*/ 2409567 h 2434281"/>
              <a:gd name="connsiteX17" fmla="*/ 1464276 w 3774989"/>
              <a:gd name="connsiteY17" fmla="*/ 2434281 h 2434281"/>
              <a:gd name="connsiteX18" fmla="*/ 1643449 w 3774989"/>
              <a:gd name="connsiteY18" fmla="*/ 2428103 h 2434281"/>
              <a:gd name="connsiteX19" fmla="*/ 1668162 w 3774989"/>
              <a:gd name="connsiteY19" fmla="*/ 2421924 h 2434281"/>
              <a:gd name="connsiteX20" fmla="*/ 1779373 w 3774989"/>
              <a:gd name="connsiteY20" fmla="*/ 2372497 h 2434281"/>
              <a:gd name="connsiteX21" fmla="*/ 1872049 w 3774989"/>
              <a:gd name="connsiteY21" fmla="*/ 2323070 h 2434281"/>
              <a:gd name="connsiteX22" fmla="*/ 1946189 w 3774989"/>
              <a:gd name="connsiteY22" fmla="*/ 2273643 h 2434281"/>
              <a:gd name="connsiteX23" fmla="*/ 2026508 w 3774989"/>
              <a:gd name="connsiteY23" fmla="*/ 2236573 h 2434281"/>
              <a:gd name="connsiteX24" fmla="*/ 2069757 w 3774989"/>
              <a:gd name="connsiteY24" fmla="*/ 2218038 h 2434281"/>
              <a:gd name="connsiteX25" fmla="*/ 2088292 w 3774989"/>
              <a:gd name="connsiteY25" fmla="*/ 2174789 h 2434281"/>
              <a:gd name="connsiteX26" fmla="*/ 2063579 w 3774989"/>
              <a:gd name="connsiteY26" fmla="*/ 2156254 h 2434281"/>
              <a:gd name="connsiteX27" fmla="*/ 2131541 w 3774989"/>
              <a:gd name="connsiteY27" fmla="*/ 2137719 h 2434281"/>
              <a:gd name="connsiteX28" fmla="*/ 2156254 w 3774989"/>
              <a:gd name="connsiteY28" fmla="*/ 2131540 h 2434281"/>
              <a:gd name="connsiteX29" fmla="*/ 2248930 w 3774989"/>
              <a:gd name="connsiteY29" fmla="*/ 2100649 h 2434281"/>
              <a:gd name="connsiteX30" fmla="*/ 2292179 w 3774989"/>
              <a:gd name="connsiteY30" fmla="*/ 2094470 h 2434281"/>
              <a:gd name="connsiteX31" fmla="*/ 2335427 w 3774989"/>
              <a:gd name="connsiteY31" fmla="*/ 2082113 h 2434281"/>
              <a:gd name="connsiteX32" fmla="*/ 2452816 w 3774989"/>
              <a:gd name="connsiteY32" fmla="*/ 2057400 h 2434281"/>
              <a:gd name="connsiteX33" fmla="*/ 2675238 w 3774989"/>
              <a:gd name="connsiteY33" fmla="*/ 2020330 h 2434281"/>
              <a:gd name="connsiteX34" fmla="*/ 2829698 w 3774989"/>
              <a:gd name="connsiteY34" fmla="*/ 2001794 h 2434281"/>
              <a:gd name="connsiteX35" fmla="*/ 3045941 w 3774989"/>
              <a:gd name="connsiteY35" fmla="*/ 1933832 h 2434281"/>
              <a:gd name="connsiteX36" fmla="*/ 3169508 w 3774989"/>
              <a:gd name="connsiteY36" fmla="*/ 1859692 h 2434281"/>
              <a:gd name="connsiteX37" fmla="*/ 3459892 w 3774989"/>
              <a:gd name="connsiteY37" fmla="*/ 1587843 h 2434281"/>
              <a:gd name="connsiteX38" fmla="*/ 3577281 w 3774989"/>
              <a:gd name="connsiteY38" fmla="*/ 1476632 h 2434281"/>
              <a:gd name="connsiteX39" fmla="*/ 3614352 w 3774989"/>
              <a:gd name="connsiteY39" fmla="*/ 1439562 h 2434281"/>
              <a:gd name="connsiteX40" fmla="*/ 3645244 w 3774989"/>
              <a:gd name="connsiteY40" fmla="*/ 1408670 h 2434281"/>
              <a:gd name="connsiteX41" fmla="*/ 3725562 w 3774989"/>
              <a:gd name="connsiteY41" fmla="*/ 1291281 h 2434281"/>
              <a:gd name="connsiteX42" fmla="*/ 3774989 w 3774989"/>
              <a:gd name="connsiteY42" fmla="*/ 1173892 h 2434281"/>
              <a:gd name="connsiteX43" fmla="*/ 3750276 w 3774989"/>
              <a:gd name="connsiteY43" fmla="*/ 871151 h 2434281"/>
              <a:gd name="connsiteX44" fmla="*/ 3737919 w 3774989"/>
              <a:gd name="connsiteY44" fmla="*/ 821724 h 2434281"/>
              <a:gd name="connsiteX45" fmla="*/ 3731741 w 3774989"/>
              <a:gd name="connsiteY45" fmla="*/ 790832 h 2434281"/>
              <a:gd name="connsiteX46" fmla="*/ 3688492 w 3774989"/>
              <a:gd name="connsiteY46" fmla="*/ 648730 h 2434281"/>
              <a:gd name="connsiteX47" fmla="*/ 3620530 w 3774989"/>
              <a:gd name="connsiteY47" fmla="*/ 500449 h 2434281"/>
              <a:gd name="connsiteX48" fmla="*/ 3583460 w 3774989"/>
              <a:gd name="connsiteY48" fmla="*/ 463378 h 2434281"/>
              <a:gd name="connsiteX49" fmla="*/ 3540211 w 3774989"/>
              <a:gd name="connsiteY49" fmla="*/ 426308 h 2434281"/>
              <a:gd name="connsiteX50" fmla="*/ 3521676 w 3774989"/>
              <a:gd name="connsiteY50" fmla="*/ 413951 h 2434281"/>
              <a:gd name="connsiteX51" fmla="*/ 3490784 w 3774989"/>
              <a:gd name="connsiteY51" fmla="*/ 407773 h 2434281"/>
              <a:gd name="connsiteX52" fmla="*/ 3379573 w 3774989"/>
              <a:gd name="connsiteY52" fmla="*/ 376881 h 2434281"/>
              <a:gd name="connsiteX53" fmla="*/ 3286898 w 3774989"/>
              <a:gd name="connsiteY53" fmla="*/ 364524 h 2434281"/>
              <a:gd name="connsiteX54" fmla="*/ 3076833 w 3774989"/>
              <a:gd name="connsiteY54" fmla="*/ 296562 h 2434281"/>
              <a:gd name="connsiteX55" fmla="*/ 3039762 w 3774989"/>
              <a:gd name="connsiteY55" fmla="*/ 278027 h 2434281"/>
              <a:gd name="connsiteX56" fmla="*/ 3002692 w 3774989"/>
              <a:gd name="connsiteY56" fmla="*/ 265670 h 2434281"/>
              <a:gd name="connsiteX57" fmla="*/ 2854411 w 3774989"/>
              <a:gd name="connsiteY57" fmla="*/ 179173 h 2434281"/>
              <a:gd name="connsiteX58" fmla="*/ 2835876 w 3774989"/>
              <a:gd name="connsiteY58" fmla="*/ 160638 h 2434281"/>
              <a:gd name="connsiteX59" fmla="*/ 2817341 w 3774989"/>
              <a:gd name="connsiteY59" fmla="*/ 148281 h 2434281"/>
              <a:gd name="connsiteX60" fmla="*/ 2761735 w 3774989"/>
              <a:gd name="connsiteY60" fmla="*/ 105032 h 2434281"/>
              <a:gd name="connsiteX61" fmla="*/ 2761735 w 3774989"/>
              <a:gd name="connsiteY61" fmla="*/ 6178 h 2434281"/>
              <a:gd name="connsiteX62" fmla="*/ 2755557 w 3774989"/>
              <a:gd name="connsiteY62" fmla="*/ 0 h 243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774989" h="2434281">
                <a:moveTo>
                  <a:pt x="0" y="1217140"/>
                </a:moveTo>
                <a:cubicBezTo>
                  <a:pt x="6178" y="1278924"/>
                  <a:pt x="11280" y="1340825"/>
                  <a:pt x="18535" y="1402492"/>
                </a:cubicBezTo>
                <a:cubicBezTo>
                  <a:pt x="19527" y="1410925"/>
                  <a:pt x="22157" y="1419108"/>
                  <a:pt x="24714" y="1427205"/>
                </a:cubicBezTo>
                <a:cubicBezTo>
                  <a:pt x="34520" y="1458256"/>
                  <a:pt x="45682" y="1488867"/>
                  <a:pt x="55606" y="1519881"/>
                </a:cubicBezTo>
                <a:cubicBezTo>
                  <a:pt x="71773" y="1570404"/>
                  <a:pt x="97293" y="1669060"/>
                  <a:pt x="117389" y="1705232"/>
                </a:cubicBezTo>
                <a:cubicBezTo>
                  <a:pt x="127686" y="1723767"/>
                  <a:pt x="138798" y="1741873"/>
                  <a:pt x="148281" y="1760838"/>
                </a:cubicBezTo>
                <a:cubicBezTo>
                  <a:pt x="159410" y="1783095"/>
                  <a:pt x="166234" y="1807544"/>
                  <a:pt x="179173" y="1828800"/>
                </a:cubicBezTo>
                <a:cubicBezTo>
                  <a:pt x="211108" y="1881264"/>
                  <a:pt x="303138" y="1983590"/>
                  <a:pt x="339811" y="2014151"/>
                </a:cubicBezTo>
                <a:cubicBezTo>
                  <a:pt x="376881" y="2045043"/>
                  <a:pt x="413483" y="2076507"/>
                  <a:pt x="451022" y="2106827"/>
                </a:cubicBezTo>
                <a:cubicBezTo>
                  <a:pt x="467043" y="2119767"/>
                  <a:pt x="482626" y="2133578"/>
                  <a:pt x="500449" y="2143897"/>
                </a:cubicBezTo>
                <a:cubicBezTo>
                  <a:pt x="783144" y="2307563"/>
                  <a:pt x="537664" y="2172955"/>
                  <a:pt x="648730" y="2224216"/>
                </a:cubicBezTo>
                <a:cubicBezTo>
                  <a:pt x="972080" y="2373455"/>
                  <a:pt x="653625" y="2232130"/>
                  <a:pt x="840260" y="2310713"/>
                </a:cubicBezTo>
                <a:cubicBezTo>
                  <a:pt x="881993" y="2328285"/>
                  <a:pt x="902856" y="2340701"/>
                  <a:pt x="945292" y="2353962"/>
                </a:cubicBezTo>
                <a:cubicBezTo>
                  <a:pt x="973987" y="2362929"/>
                  <a:pt x="1021915" y="2371574"/>
                  <a:pt x="1050325" y="2378676"/>
                </a:cubicBezTo>
                <a:cubicBezTo>
                  <a:pt x="1064870" y="2382312"/>
                  <a:pt x="1078871" y="2388092"/>
                  <a:pt x="1093573" y="2391032"/>
                </a:cubicBezTo>
                <a:cubicBezTo>
                  <a:pt x="1109854" y="2394288"/>
                  <a:pt x="1126548" y="2394968"/>
                  <a:pt x="1143000" y="2397211"/>
                </a:cubicBezTo>
                <a:lnTo>
                  <a:pt x="1229498" y="2409567"/>
                </a:lnTo>
                <a:cubicBezTo>
                  <a:pt x="1396290" y="2435628"/>
                  <a:pt x="1286820" y="2425409"/>
                  <a:pt x="1464276" y="2434281"/>
                </a:cubicBezTo>
                <a:cubicBezTo>
                  <a:pt x="1524000" y="2432222"/>
                  <a:pt x="1583799" y="2431718"/>
                  <a:pt x="1643449" y="2428103"/>
                </a:cubicBezTo>
                <a:cubicBezTo>
                  <a:pt x="1651925" y="2427589"/>
                  <a:pt x="1660303" y="2425139"/>
                  <a:pt x="1668162" y="2421924"/>
                </a:cubicBezTo>
                <a:cubicBezTo>
                  <a:pt x="1705708" y="2406564"/>
                  <a:pt x="1742540" y="2389497"/>
                  <a:pt x="1779373" y="2372497"/>
                </a:cubicBezTo>
                <a:cubicBezTo>
                  <a:pt x="1805868" y="2360268"/>
                  <a:pt x="1846864" y="2338976"/>
                  <a:pt x="1872049" y="2323070"/>
                </a:cubicBezTo>
                <a:cubicBezTo>
                  <a:pt x="1897161" y="2307209"/>
                  <a:pt x="1920845" y="2289131"/>
                  <a:pt x="1946189" y="2273643"/>
                </a:cubicBezTo>
                <a:cubicBezTo>
                  <a:pt x="1969195" y="2259584"/>
                  <a:pt x="2002455" y="2247506"/>
                  <a:pt x="2026508" y="2236573"/>
                </a:cubicBezTo>
                <a:cubicBezTo>
                  <a:pt x="2068496" y="2217487"/>
                  <a:pt x="2034388" y="2229827"/>
                  <a:pt x="2069757" y="2218038"/>
                </a:cubicBezTo>
                <a:cubicBezTo>
                  <a:pt x="2075296" y="2209729"/>
                  <a:pt x="2093496" y="2186933"/>
                  <a:pt x="2088292" y="2174789"/>
                </a:cubicBezTo>
                <a:cubicBezTo>
                  <a:pt x="2084236" y="2165324"/>
                  <a:pt x="2071817" y="2162432"/>
                  <a:pt x="2063579" y="2156254"/>
                </a:cubicBezTo>
                <a:cubicBezTo>
                  <a:pt x="2170370" y="2134897"/>
                  <a:pt x="2006209" y="2169056"/>
                  <a:pt x="2131541" y="2137719"/>
                </a:cubicBezTo>
                <a:cubicBezTo>
                  <a:pt x="2139779" y="2135659"/>
                  <a:pt x="2148157" y="2134097"/>
                  <a:pt x="2156254" y="2131540"/>
                </a:cubicBezTo>
                <a:cubicBezTo>
                  <a:pt x="2187305" y="2121734"/>
                  <a:pt x="2217514" y="2109217"/>
                  <a:pt x="2248930" y="2100649"/>
                </a:cubicBezTo>
                <a:cubicBezTo>
                  <a:pt x="2262980" y="2096817"/>
                  <a:pt x="2277940" y="2097521"/>
                  <a:pt x="2292179" y="2094470"/>
                </a:cubicBezTo>
                <a:cubicBezTo>
                  <a:pt x="2306839" y="2091328"/>
                  <a:pt x="2320818" y="2085484"/>
                  <a:pt x="2335427" y="2082113"/>
                </a:cubicBezTo>
                <a:cubicBezTo>
                  <a:pt x="2374390" y="2073121"/>
                  <a:pt x="2413474" y="2064553"/>
                  <a:pt x="2452816" y="2057400"/>
                </a:cubicBezTo>
                <a:cubicBezTo>
                  <a:pt x="2526767" y="2043955"/>
                  <a:pt x="2600334" y="2026573"/>
                  <a:pt x="2675238" y="2020330"/>
                </a:cubicBezTo>
                <a:cubicBezTo>
                  <a:pt x="2776373" y="2011901"/>
                  <a:pt x="2724868" y="2017922"/>
                  <a:pt x="2829698" y="2001794"/>
                </a:cubicBezTo>
                <a:cubicBezTo>
                  <a:pt x="2901779" y="1979140"/>
                  <a:pt x="2976234" y="1962982"/>
                  <a:pt x="3045941" y="1933832"/>
                </a:cubicBezTo>
                <a:cubicBezTo>
                  <a:pt x="3090256" y="1915300"/>
                  <a:pt x="3131175" y="1888638"/>
                  <a:pt x="3169508" y="1859692"/>
                </a:cubicBezTo>
                <a:cubicBezTo>
                  <a:pt x="3320118" y="1745966"/>
                  <a:pt x="3341881" y="1710574"/>
                  <a:pt x="3459892" y="1587843"/>
                </a:cubicBezTo>
                <a:cubicBezTo>
                  <a:pt x="3514579" y="1530968"/>
                  <a:pt x="3508285" y="1541794"/>
                  <a:pt x="3577281" y="1476632"/>
                </a:cubicBezTo>
                <a:cubicBezTo>
                  <a:pt x="3589986" y="1464633"/>
                  <a:pt x="3601995" y="1451919"/>
                  <a:pt x="3614352" y="1439562"/>
                </a:cubicBezTo>
                <a:cubicBezTo>
                  <a:pt x="3624649" y="1429265"/>
                  <a:pt x="3637021" y="1420689"/>
                  <a:pt x="3645244" y="1408670"/>
                </a:cubicBezTo>
                <a:cubicBezTo>
                  <a:pt x="3672017" y="1369540"/>
                  <a:pt x="3700004" y="1331215"/>
                  <a:pt x="3725562" y="1291281"/>
                </a:cubicBezTo>
                <a:cubicBezTo>
                  <a:pt x="3743705" y="1262933"/>
                  <a:pt x="3766592" y="1195726"/>
                  <a:pt x="3774989" y="1173892"/>
                </a:cubicBezTo>
                <a:cubicBezTo>
                  <a:pt x="3768432" y="1055856"/>
                  <a:pt x="3766896" y="1000786"/>
                  <a:pt x="3750276" y="871151"/>
                </a:cubicBezTo>
                <a:cubicBezTo>
                  <a:pt x="3748116" y="854306"/>
                  <a:pt x="3741738" y="838272"/>
                  <a:pt x="3737919" y="821724"/>
                </a:cubicBezTo>
                <a:cubicBezTo>
                  <a:pt x="3735558" y="811492"/>
                  <a:pt x="3734626" y="800929"/>
                  <a:pt x="3731741" y="790832"/>
                </a:cubicBezTo>
                <a:cubicBezTo>
                  <a:pt x="3718139" y="743224"/>
                  <a:pt x="3702558" y="696203"/>
                  <a:pt x="3688492" y="648730"/>
                </a:cubicBezTo>
                <a:cubicBezTo>
                  <a:pt x="3671670" y="591957"/>
                  <a:pt x="3683268" y="563188"/>
                  <a:pt x="3620530" y="500449"/>
                </a:cubicBezTo>
                <a:cubicBezTo>
                  <a:pt x="3608173" y="488092"/>
                  <a:pt x="3596301" y="475231"/>
                  <a:pt x="3583460" y="463378"/>
                </a:cubicBezTo>
                <a:cubicBezTo>
                  <a:pt x="3569508" y="450499"/>
                  <a:pt x="3555038" y="438169"/>
                  <a:pt x="3540211" y="426308"/>
                </a:cubicBezTo>
                <a:cubicBezTo>
                  <a:pt x="3534413" y="421669"/>
                  <a:pt x="3528629" y="416558"/>
                  <a:pt x="3521676" y="413951"/>
                </a:cubicBezTo>
                <a:cubicBezTo>
                  <a:pt x="3511843" y="410264"/>
                  <a:pt x="3500915" y="410536"/>
                  <a:pt x="3490784" y="407773"/>
                </a:cubicBezTo>
                <a:cubicBezTo>
                  <a:pt x="3440051" y="393937"/>
                  <a:pt x="3445806" y="385712"/>
                  <a:pt x="3379573" y="376881"/>
                </a:cubicBezTo>
                <a:lnTo>
                  <a:pt x="3286898" y="364524"/>
                </a:lnTo>
                <a:cubicBezTo>
                  <a:pt x="3216876" y="341870"/>
                  <a:pt x="3142659" y="329474"/>
                  <a:pt x="3076833" y="296562"/>
                </a:cubicBezTo>
                <a:cubicBezTo>
                  <a:pt x="3064476" y="290384"/>
                  <a:pt x="3052515" y="283341"/>
                  <a:pt x="3039762" y="278027"/>
                </a:cubicBezTo>
                <a:cubicBezTo>
                  <a:pt x="3027739" y="273017"/>
                  <a:pt x="3014342" y="271495"/>
                  <a:pt x="3002692" y="265670"/>
                </a:cubicBezTo>
                <a:cubicBezTo>
                  <a:pt x="2985987" y="257318"/>
                  <a:pt x="2889124" y="206172"/>
                  <a:pt x="2854411" y="179173"/>
                </a:cubicBezTo>
                <a:cubicBezTo>
                  <a:pt x="2847514" y="173809"/>
                  <a:pt x="2842588" y="166232"/>
                  <a:pt x="2835876" y="160638"/>
                </a:cubicBezTo>
                <a:cubicBezTo>
                  <a:pt x="2830172" y="155884"/>
                  <a:pt x="2823281" y="152736"/>
                  <a:pt x="2817341" y="148281"/>
                </a:cubicBezTo>
                <a:cubicBezTo>
                  <a:pt x="2798556" y="134192"/>
                  <a:pt x="2780270" y="119448"/>
                  <a:pt x="2761735" y="105032"/>
                </a:cubicBezTo>
                <a:cubicBezTo>
                  <a:pt x="2768326" y="78671"/>
                  <a:pt x="2788096" y="32539"/>
                  <a:pt x="2761735" y="6178"/>
                </a:cubicBezTo>
                <a:lnTo>
                  <a:pt x="2755557" y="0"/>
                </a:ln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102E3D-F5F6-EE4E-95E6-0F063CBBB17A}"/>
              </a:ext>
            </a:extLst>
          </p:cNvPr>
          <p:cNvSpPr/>
          <p:nvPr/>
        </p:nvSpPr>
        <p:spPr>
          <a:xfrm>
            <a:off x="4504003" y="2106827"/>
            <a:ext cx="105067" cy="148281"/>
          </a:xfrm>
          <a:custGeom>
            <a:avLst/>
            <a:gdLst>
              <a:gd name="connsiteX0" fmla="*/ 105067 w 105067"/>
              <a:gd name="connsiteY0" fmla="*/ 0 h 148281"/>
              <a:gd name="connsiteX1" fmla="*/ 74175 w 105067"/>
              <a:gd name="connsiteY1" fmla="*/ 61784 h 148281"/>
              <a:gd name="connsiteX2" fmla="*/ 55640 w 105067"/>
              <a:gd name="connsiteY2" fmla="*/ 74141 h 148281"/>
              <a:gd name="connsiteX3" fmla="*/ 30927 w 105067"/>
              <a:gd name="connsiteY3" fmla="*/ 111211 h 148281"/>
              <a:gd name="connsiteX4" fmla="*/ 18570 w 105067"/>
              <a:gd name="connsiteY4" fmla="*/ 129746 h 148281"/>
              <a:gd name="connsiteX5" fmla="*/ 35 w 105067"/>
              <a:gd name="connsiteY5" fmla="*/ 148281 h 14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067" h="148281">
                <a:moveTo>
                  <a:pt x="105067" y="0"/>
                </a:moveTo>
                <a:cubicBezTo>
                  <a:pt x="100285" y="11159"/>
                  <a:pt x="87337" y="48622"/>
                  <a:pt x="74175" y="61784"/>
                </a:cubicBezTo>
                <a:cubicBezTo>
                  <a:pt x="68924" y="67035"/>
                  <a:pt x="61818" y="70022"/>
                  <a:pt x="55640" y="74141"/>
                </a:cubicBezTo>
                <a:lnTo>
                  <a:pt x="30927" y="111211"/>
                </a:lnTo>
                <a:cubicBezTo>
                  <a:pt x="26808" y="117389"/>
                  <a:pt x="24748" y="125627"/>
                  <a:pt x="18570" y="129746"/>
                </a:cubicBezTo>
                <a:cubicBezTo>
                  <a:pt x="-1678" y="143245"/>
                  <a:pt x="35" y="134678"/>
                  <a:pt x="35" y="148281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43604DD-0741-0148-B269-C68A8A51B934}"/>
              </a:ext>
            </a:extLst>
          </p:cNvPr>
          <p:cNvSpPr/>
          <p:nvPr/>
        </p:nvSpPr>
        <p:spPr>
          <a:xfrm>
            <a:off x="4615249" y="2094470"/>
            <a:ext cx="222421" cy="92676"/>
          </a:xfrm>
          <a:custGeom>
            <a:avLst/>
            <a:gdLst>
              <a:gd name="connsiteX0" fmla="*/ 0 w 222421"/>
              <a:gd name="connsiteY0" fmla="*/ 0 h 92676"/>
              <a:gd name="connsiteX1" fmla="*/ 74140 w 222421"/>
              <a:gd name="connsiteY1" fmla="*/ 37071 h 92676"/>
              <a:gd name="connsiteX2" fmla="*/ 92675 w 222421"/>
              <a:gd name="connsiteY2" fmla="*/ 49427 h 92676"/>
              <a:gd name="connsiteX3" fmla="*/ 111210 w 222421"/>
              <a:gd name="connsiteY3" fmla="*/ 55606 h 92676"/>
              <a:gd name="connsiteX4" fmla="*/ 160637 w 222421"/>
              <a:gd name="connsiteY4" fmla="*/ 61784 h 92676"/>
              <a:gd name="connsiteX5" fmla="*/ 191529 w 222421"/>
              <a:gd name="connsiteY5" fmla="*/ 67962 h 92676"/>
              <a:gd name="connsiteX6" fmla="*/ 222421 w 222421"/>
              <a:gd name="connsiteY6" fmla="*/ 92676 h 9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421" h="92676">
                <a:moveTo>
                  <a:pt x="0" y="0"/>
                </a:moveTo>
                <a:cubicBezTo>
                  <a:pt x="24713" y="12357"/>
                  <a:pt x="51150" y="21745"/>
                  <a:pt x="74140" y="37071"/>
                </a:cubicBezTo>
                <a:cubicBezTo>
                  <a:pt x="80318" y="41190"/>
                  <a:pt x="86034" y="46106"/>
                  <a:pt x="92675" y="49427"/>
                </a:cubicBezTo>
                <a:cubicBezTo>
                  <a:pt x="98500" y="52340"/>
                  <a:pt x="104802" y="54441"/>
                  <a:pt x="111210" y="55606"/>
                </a:cubicBezTo>
                <a:cubicBezTo>
                  <a:pt x="127546" y="58576"/>
                  <a:pt x="144226" y="59259"/>
                  <a:pt x="160637" y="61784"/>
                </a:cubicBezTo>
                <a:cubicBezTo>
                  <a:pt x="171016" y="63381"/>
                  <a:pt x="181232" y="65903"/>
                  <a:pt x="191529" y="67962"/>
                </a:cubicBezTo>
                <a:cubicBezTo>
                  <a:pt x="214912" y="83550"/>
                  <a:pt x="204814" y="75068"/>
                  <a:pt x="222421" y="92676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94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378D5C-A8B8-2042-93E4-7A40174A4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481" y="716349"/>
            <a:ext cx="4114800" cy="3797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52F48-88EF-2849-B684-7C83623DB68C}"/>
              </a:ext>
            </a:extLst>
          </p:cNvPr>
          <p:cNvSpPr txBox="1"/>
          <p:nvPr/>
        </p:nvSpPr>
        <p:spPr>
          <a:xfrm>
            <a:off x="895865" y="846438"/>
            <a:ext cx="3058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Looking at the code for the </a:t>
            </a:r>
            <a:r>
              <a:rPr lang="en-US" dirty="0" err="1">
                <a:solidFill>
                  <a:schemeClr val="bg1"/>
                </a:solidFill>
              </a:rPr>
              <a:t>Starfield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Starfield.js</a:t>
            </a:r>
            <a:r>
              <a:rPr lang="en-US" dirty="0">
                <a:solidFill>
                  <a:schemeClr val="bg1"/>
                </a:solidFill>
              </a:rPr>
              <a:t>, we can see that we could alter the velocity, size and number of stars quite easily.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EA2B21-0B20-E64D-879E-A7F1E60A8822}"/>
              </a:ext>
            </a:extLst>
          </p:cNvPr>
          <p:cNvCxnSpPr/>
          <p:nvPr/>
        </p:nvCxnSpPr>
        <p:spPr>
          <a:xfrm>
            <a:off x="3373395" y="1587843"/>
            <a:ext cx="1278924" cy="457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16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 dirty="0">
                <a:solidFill>
                  <a:srgbClr val="FFFFFF"/>
                </a:solidFill>
              </a:rPr>
              <a:t>Lesson 3 – Adding a Player</a:t>
            </a:r>
          </a:p>
        </p:txBody>
      </p:sp>
    </p:spTree>
    <p:extLst>
      <p:ext uri="{BB962C8B-B14F-4D97-AF65-F5344CB8AC3E}">
        <p14:creationId xmlns:p14="http://schemas.microsoft.com/office/powerpoint/2010/main" val="1190484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947C1B-605A-374E-BEAD-0629FF9D547F}"/>
              </a:ext>
            </a:extLst>
          </p:cNvPr>
          <p:cNvSpPr txBox="1"/>
          <p:nvPr/>
        </p:nvSpPr>
        <p:spPr>
          <a:xfrm>
            <a:off x="804333" y="380999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What is a Sprite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6E911-4AD6-FF41-A31E-3DA94F2BD2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1390650"/>
            <a:ext cx="7950200" cy="2362200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DAEA0DB2-6A42-FA46-A7B1-63D6F242BD80}"/>
              </a:ext>
            </a:extLst>
          </p:cNvPr>
          <p:cNvSpPr/>
          <p:nvPr/>
        </p:nvSpPr>
        <p:spPr>
          <a:xfrm>
            <a:off x="1174162" y="2981992"/>
            <a:ext cx="6904009" cy="634839"/>
          </a:xfrm>
          <a:custGeom>
            <a:avLst/>
            <a:gdLst>
              <a:gd name="connsiteX0" fmla="*/ 200350 w 6904009"/>
              <a:gd name="connsiteY0" fmla="*/ 99012 h 634839"/>
              <a:gd name="connsiteX1" fmla="*/ 95514 w 6904009"/>
              <a:gd name="connsiteY1" fmla="*/ 116484 h 634839"/>
              <a:gd name="connsiteX2" fmla="*/ 48921 w 6904009"/>
              <a:gd name="connsiteY2" fmla="*/ 128133 h 634839"/>
              <a:gd name="connsiteX3" fmla="*/ 25624 w 6904009"/>
              <a:gd name="connsiteY3" fmla="*/ 151430 h 634839"/>
              <a:gd name="connsiteX4" fmla="*/ 8151 w 6904009"/>
              <a:gd name="connsiteY4" fmla="*/ 168902 h 634839"/>
              <a:gd name="connsiteX5" fmla="*/ 8151 w 6904009"/>
              <a:gd name="connsiteY5" fmla="*/ 320332 h 634839"/>
              <a:gd name="connsiteX6" fmla="*/ 19800 w 6904009"/>
              <a:gd name="connsiteY6" fmla="*/ 401870 h 634839"/>
              <a:gd name="connsiteX7" fmla="*/ 31448 w 6904009"/>
              <a:gd name="connsiteY7" fmla="*/ 436816 h 634839"/>
              <a:gd name="connsiteX8" fmla="*/ 54745 w 6904009"/>
              <a:gd name="connsiteY8" fmla="*/ 471761 h 634839"/>
              <a:gd name="connsiteX9" fmla="*/ 66393 w 6904009"/>
              <a:gd name="connsiteY9" fmla="*/ 489233 h 634839"/>
              <a:gd name="connsiteX10" fmla="*/ 78042 w 6904009"/>
              <a:gd name="connsiteY10" fmla="*/ 500882 h 634839"/>
              <a:gd name="connsiteX11" fmla="*/ 83866 w 6904009"/>
              <a:gd name="connsiteY11" fmla="*/ 518354 h 634839"/>
              <a:gd name="connsiteX12" fmla="*/ 112987 w 6904009"/>
              <a:gd name="connsiteY12" fmla="*/ 541651 h 634839"/>
              <a:gd name="connsiteX13" fmla="*/ 147932 w 6904009"/>
              <a:gd name="connsiteY13" fmla="*/ 553300 h 634839"/>
              <a:gd name="connsiteX14" fmla="*/ 165405 w 6904009"/>
              <a:gd name="connsiteY14" fmla="*/ 559124 h 634839"/>
              <a:gd name="connsiteX15" fmla="*/ 182877 w 6904009"/>
              <a:gd name="connsiteY15" fmla="*/ 570772 h 634839"/>
              <a:gd name="connsiteX16" fmla="*/ 229471 w 6904009"/>
              <a:gd name="connsiteY16" fmla="*/ 582421 h 634839"/>
              <a:gd name="connsiteX17" fmla="*/ 695407 w 6904009"/>
              <a:gd name="connsiteY17" fmla="*/ 582421 h 634839"/>
              <a:gd name="connsiteX18" fmla="*/ 841013 w 6904009"/>
              <a:gd name="connsiteY18" fmla="*/ 594069 h 634839"/>
              <a:gd name="connsiteX19" fmla="*/ 1004090 w 6904009"/>
              <a:gd name="connsiteY19" fmla="*/ 605718 h 634839"/>
              <a:gd name="connsiteX20" fmla="*/ 1138047 w 6904009"/>
              <a:gd name="connsiteY20" fmla="*/ 617366 h 634839"/>
              <a:gd name="connsiteX21" fmla="*/ 1202113 w 6904009"/>
              <a:gd name="connsiteY21" fmla="*/ 623190 h 634839"/>
              <a:gd name="connsiteX22" fmla="*/ 1272004 w 6904009"/>
              <a:gd name="connsiteY22" fmla="*/ 634839 h 634839"/>
              <a:gd name="connsiteX23" fmla="*/ 1633104 w 6904009"/>
              <a:gd name="connsiteY23" fmla="*/ 629014 h 634839"/>
              <a:gd name="connsiteX24" fmla="*/ 1679698 w 6904009"/>
              <a:gd name="connsiteY24" fmla="*/ 623190 h 634839"/>
              <a:gd name="connsiteX25" fmla="*/ 1737940 w 6904009"/>
              <a:gd name="connsiteY25" fmla="*/ 617366 h 634839"/>
              <a:gd name="connsiteX26" fmla="*/ 1807830 w 6904009"/>
              <a:gd name="connsiteY26" fmla="*/ 611542 h 634839"/>
              <a:gd name="connsiteX27" fmla="*/ 1935963 w 6904009"/>
              <a:gd name="connsiteY27" fmla="*/ 599893 h 634839"/>
              <a:gd name="connsiteX28" fmla="*/ 2442669 w 6904009"/>
              <a:gd name="connsiteY28" fmla="*/ 605718 h 634839"/>
              <a:gd name="connsiteX29" fmla="*/ 2629043 w 6904009"/>
              <a:gd name="connsiteY29" fmla="*/ 617366 h 634839"/>
              <a:gd name="connsiteX30" fmla="*/ 2757176 w 6904009"/>
              <a:gd name="connsiteY30" fmla="*/ 611542 h 634839"/>
              <a:gd name="connsiteX31" fmla="*/ 2786297 w 6904009"/>
              <a:gd name="connsiteY31" fmla="*/ 605718 h 634839"/>
              <a:gd name="connsiteX32" fmla="*/ 2862011 w 6904009"/>
              <a:gd name="connsiteY32" fmla="*/ 599893 h 634839"/>
              <a:gd name="connsiteX33" fmla="*/ 2966847 w 6904009"/>
              <a:gd name="connsiteY33" fmla="*/ 588245 h 634839"/>
              <a:gd name="connsiteX34" fmla="*/ 3094979 w 6904009"/>
              <a:gd name="connsiteY34" fmla="*/ 582421 h 634839"/>
              <a:gd name="connsiteX35" fmla="*/ 3840477 w 6904009"/>
              <a:gd name="connsiteY35" fmla="*/ 582421 h 634839"/>
              <a:gd name="connsiteX36" fmla="*/ 3997731 w 6904009"/>
              <a:gd name="connsiteY36" fmla="*/ 553300 h 634839"/>
              <a:gd name="connsiteX37" fmla="*/ 4055973 w 6904009"/>
              <a:gd name="connsiteY37" fmla="*/ 547476 h 634839"/>
              <a:gd name="connsiteX38" fmla="*/ 4277293 w 6904009"/>
              <a:gd name="connsiteY38" fmla="*/ 530003 h 634839"/>
              <a:gd name="connsiteX39" fmla="*/ 4813120 w 6904009"/>
              <a:gd name="connsiteY39" fmla="*/ 535827 h 634839"/>
              <a:gd name="connsiteX40" fmla="*/ 4842241 w 6904009"/>
              <a:gd name="connsiteY40" fmla="*/ 541651 h 634839"/>
              <a:gd name="connsiteX41" fmla="*/ 4871362 w 6904009"/>
              <a:gd name="connsiteY41" fmla="*/ 553300 h 634839"/>
              <a:gd name="connsiteX42" fmla="*/ 4941252 w 6904009"/>
              <a:gd name="connsiteY42" fmla="*/ 535827 h 634839"/>
              <a:gd name="connsiteX43" fmla="*/ 5174220 w 6904009"/>
              <a:gd name="connsiteY43" fmla="*/ 489233 h 634839"/>
              <a:gd name="connsiteX44" fmla="*/ 5360595 w 6904009"/>
              <a:gd name="connsiteY44" fmla="*/ 477585 h 634839"/>
              <a:gd name="connsiteX45" fmla="*/ 5686750 w 6904009"/>
              <a:gd name="connsiteY45" fmla="*/ 483409 h 634839"/>
              <a:gd name="connsiteX46" fmla="*/ 5844004 w 6904009"/>
              <a:gd name="connsiteY46" fmla="*/ 471761 h 634839"/>
              <a:gd name="connsiteX47" fmla="*/ 5966312 w 6904009"/>
              <a:gd name="connsiteY47" fmla="*/ 460112 h 634839"/>
              <a:gd name="connsiteX48" fmla="*/ 6012906 w 6904009"/>
              <a:gd name="connsiteY48" fmla="*/ 454288 h 634839"/>
              <a:gd name="connsiteX49" fmla="*/ 6298292 w 6904009"/>
              <a:gd name="connsiteY49" fmla="*/ 465937 h 634839"/>
              <a:gd name="connsiteX50" fmla="*/ 6356534 w 6904009"/>
              <a:gd name="connsiteY50" fmla="*/ 477585 h 634839"/>
              <a:gd name="connsiteX51" fmla="*/ 6385655 w 6904009"/>
              <a:gd name="connsiteY51" fmla="*/ 483409 h 634839"/>
              <a:gd name="connsiteX52" fmla="*/ 6443897 w 6904009"/>
              <a:gd name="connsiteY52" fmla="*/ 477585 h 634839"/>
              <a:gd name="connsiteX53" fmla="*/ 6484666 w 6904009"/>
              <a:gd name="connsiteY53" fmla="*/ 465937 h 634839"/>
              <a:gd name="connsiteX54" fmla="*/ 6537084 w 6904009"/>
              <a:gd name="connsiteY54" fmla="*/ 460112 h 634839"/>
              <a:gd name="connsiteX55" fmla="*/ 6583677 w 6904009"/>
              <a:gd name="connsiteY55" fmla="*/ 454288 h 634839"/>
              <a:gd name="connsiteX56" fmla="*/ 6793349 w 6904009"/>
              <a:gd name="connsiteY56" fmla="*/ 448464 h 634839"/>
              <a:gd name="connsiteX57" fmla="*/ 6816646 w 6904009"/>
              <a:gd name="connsiteY57" fmla="*/ 442640 h 634839"/>
              <a:gd name="connsiteX58" fmla="*/ 6857415 w 6904009"/>
              <a:gd name="connsiteY58" fmla="*/ 419343 h 634839"/>
              <a:gd name="connsiteX59" fmla="*/ 6880712 w 6904009"/>
              <a:gd name="connsiteY59" fmla="*/ 384398 h 634839"/>
              <a:gd name="connsiteX60" fmla="*/ 6892360 w 6904009"/>
              <a:gd name="connsiteY60" fmla="*/ 366925 h 634839"/>
              <a:gd name="connsiteX61" fmla="*/ 6904009 w 6904009"/>
              <a:gd name="connsiteY61" fmla="*/ 320332 h 634839"/>
              <a:gd name="connsiteX62" fmla="*/ 6869063 w 6904009"/>
              <a:gd name="connsiteY62" fmla="*/ 215496 h 634839"/>
              <a:gd name="connsiteX63" fmla="*/ 6839942 w 6904009"/>
              <a:gd name="connsiteY63" fmla="*/ 186375 h 634839"/>
              <a:gd name="connsiteX64" fmla="*/ 6828294 w 6904009"/>
              <a:gd name="connsiteY64" fmla="*/ 174726 h 634839"/>
              <a:gd name="connsiteX65" fmla="*/ 6822470 w 6904009"/>
              <a:gd name="connsiteY65" fmla="*/ 157254 h 634839"/>
              <a:gd name="connsiteX66" fmla="*/ 6810821 w 6904009"/>
              <a:gd name="connsiteY66" fmla="*/ 145605 h 634839"/>
              <a:gd name="connsiteX67" fmla="*/ 6752579 w 6904009"/>
              <a:gd name="connsiteY67" fmla="*/ 128133 h 634839"/>
              <a:gd name="connsiteX68" fmla="*/ 6694337 w 6904009"/>
              <a:gd name="connsiteY68" fmla="*/ 110660 h 634839"/>
              <a:gd name="connsiteX69" fmla="*/ 6397303 w 6904009"/>
              <a:gd name="connsiteY69" fmla="*/ 99012 h 634839"/>
              <a:gd name="connsiteX70" fmla="*/ 6339061 w 6904009"/>
              <a:gd name="connsiteY70" fmla="*/ 81539 h 634839"/>
              <a:gd name="connsiteX71" fmla="*/ 6321588 w 6904009"/>
              <a:gd name="connsiteY71" fmla="*/ 75715 h 634839"/>
              <a:gd name="connsiteX72" fmla="*/ 6280819 w 6904009"/>
              <a:gd name="connsiteY72" fmla="*/ 69891 h 634839"/>
              <a:gd name="connsiteX73" fmla="*/ 6263346 w 6904009"/>
              <a:gd name="connsiteY73" fmla="*/ 64067 h 634839"/>
              <a:gd name="connsiteX74" fmla="*/ 6216753 w 6904009"/>
              <a:gd name="connsiteY74" fmla="*/ 52418 h 634839"/>
              <a:gd name="connsiteX75" fmla="*/ 6187632 w 6904009"/>
              <a:gd name="connsiteY75" fmla="*/ 40770 h 634839"/>
              <a:gd name="connsiteX76" fmla="*/ 6141038 w 6904009"/>
              <a:gd name="connsiteY76" fmla="*/ 29121 h 634839"/>
              <a:gd name="connsiteX77" fmla="*/ 6123565 w 6904009"/>
              <a:gd name="connsiteY77" fmla="*/ 23297 h 634839"/>
              <a:gd name="connsiteX78" fmla="*/ 6065323 w 6904009"/>
              <a:gd name="connsiteY78" fmla="*/ 11649 h 634839"/>
              <a:gd name="connsiteX79" fmla="*/ 5861476 w 6904009"/>
              <a:gd name="connsiteY79" fmla="*/ 17473 h 634839"/>
              <a:gd name="connsiteX80" fmla="*/ 5826531 w 6904009"/>
              <a:gd name="connsiteY80" fmla="*/ 23297 h 634839"/>
              <a:gd name="connsiteX81" fmla="*/ 5779937 w 6904009"/>
              <a:gd name="connsiteY81" fmla="*/ 29121 h 634839"/>
              <a:gd name="connsiteX82" fmla="*/ 5657629 w 6904009"/>
              <a:gd name="connsiteY82" fmla="*/ 40770 h 634839"/>
              <a:gd name="connsiteX83" fmla="*/ 5552793 w 6904009"/>
              <a:gd name="connsiteY83" fmla="*/ 52418 h 634839"/>
              <a:gd name="connsiteX84" fmla="*/ 5319825 w 6904009"/>
              <a:gd name="connsiteY84" fmla="*/ 64067 h 634839"/>
              <a:gd name="connsiteX85" fmla="*/ 5220814 w 6904009"/>
              <a:gd name="connsiteY85" fmla="*/ 75715 h 634839"/>
              <a:gd name="connsiteX86" fmla="*/ 5174220 w 6904009"/>
              <a:gd name="connsiteY86" fmla="*/ 69891 h 634839"/>
              <a:gd name="connsiteX87" fmla="*/ 5104330 w 6904009"/>
              <a:gd name="connsiteY87" fmla="*/ 46594 h 634839"/>
              <a:gd name="connsiteX88" fmla="*/ 5081033 w 6904009"/>
              <a:gd name="connsiteY88" fmla="*/ 40770 h 634839"/>
              <a:gd name="connsiteX89" fmla="*/ 5046088 w 6904009"/>
              <a:gd name="connsiteY89" fmla="*/ 29121 h 634839"/>
              <a:gd name="connsiteX90" fmla="*/ 5022791 w 6904009"/>
              <a:gd name="connsiteY90" fmla="*/ 23297 h 634839"/>
              <a:gd name="connsiteX91" fmla="*/ 4958725 w 6904009"/>
              <a:gd name="connsiteY91" fmla="*/ 5825 h 634839"/>
              <a:gd name="connsiteX92" fmla="*/ 4912131 w 6904009"/>
              <a:gd name="connsiteY92" fmla="*/ 0 h 634839"/>
              <a:gd name="connsiteX93" fmla="*/ 4667514 w 6904009"/>
              <a:gd name="connsiteY93" fmla="*/ 5825 h 634839"/>
              <a:gd name="connsiteX94" fmla="*/ 4585976 w 6904009"/>
              <a:gd name="connsiteY94" fmla="*/ 17473 h 634839"/>
              <a:gd name="connsiteX95" fmla="*/ 4545206 w 6904009"/>
              <a:gd name="connsiteY95" fmla="*/ 23297 h 634839"/>
              <a:gd name="connsiteX96" fmla="*/ 4446195 w 6904009"/>
              <a:gd name="connsiteY96" fmla="*/ 29121 h 634839"/>
              <a:gd name="connsiteX97" fmla="*/ 4387953 w 6904009"/>
              <a:gd name="connsiteY97" fmla="*/ 34946 h 634839"/>
              <a:gd name="connsiteX98" fmla="*/ 4143336 w 6904009"/>
              <a:gd name="connsiteY98" fmla="*/ 40770 h 634839"/>
              <a:gd name="connsiteX99" fmla="*/ 4050149 w 6904009"/>
              <a:gd name="connsiteY99" fmla="*/ 34946 h 634839"/>
              <a:gd name="connsiteX100" fmla="*/ 3747290 w 6904009"/>
              <a:gd name="connsiteY100" fmla="*/ 40770 h 634839"/>
              <a:gd name="connsiteX101" fmla="*/ 3380365 w 6904009"/>
              <a:gd name="connsiteY101" fmla="*/ 34946 h 634839"/>
              <a:gd name="connsiteX102" fmla="*/ 3316299 w 6904009"/>
              <a:gd name="connsiteY102" fmla="*/ 29121 h 634839"/>
              <a:gd name="connsiteX103" fmla="*/ 3071683 w 6904009"/>
              <a:gd name="connsiteY103" fmla="*/ 23297 h 634839"/>
              <a:gd name="connsiteX104" fmla="*/ 2990144 w 6904009"/>
              <a:gd name="connsiteY104" fmla="*/ 29121 h 634839"/>
              <a:gd name="connsiteX105" fmla="*/ 2879484 w 6904009"/>
              <a:gd name="connsiteY105" fmla="*/ 40770 h 634839"/>
              <a:gd name="connsiteX106" fmla="*/ 2757176 w 6904009"/>
              <a:gd name="connsiteY106" fmla="*/ 46594 h 634839"/>
              <a:gd name="connsiteX107" fmla="*/ 2617395 w 6904009"/>
              <a:gd name="connsiteY107" fmla="*/ 58242 h 634839"/>
              <a:gd name="connsiteX108" fmla="*/ 2273767 w 6904009"/>
              <a:gd name="connsiteY108" fmla="*/ 52418 h 634839"/>
              <a:gd name="connsiteX109" fmla="*/ 1988381 w 6904009"/>
              <a:gd name="connsiteY109" fmla="*/ 40770 h 634839"/>
              <a:gd name="connsiteX110" fmla="*/ 1836951 w 6904009"/>
              <a:gd name="connsiteY110" fmla="*/ 29121 h 634839"/>
              <a:gd name="connsiteX111" fmla="*/ 1755413 w 6904009"/>
              <a:gd name="connsiteY111" fmla="*/ 17473 h 634839"/>
              <a:gd name="connsiteX112" fmla="*/ 1603983 w 6904009"/>
              <a:gd name="connsiteY112" fmla="*/ 5825 h 634839"/>
              <a:gd name="connsiteX113" fmla="*/ 1528269 w 6904009"/>
              <a:gd name="connsiteY113" fmla="*/ 0 h 634839"/>
              <a:gd name="connsiteX114" fmla="*/ 1487499 w 6904009"/>
              <a:gd name="connsiteY114" fmla="*/ 5825 h 634839"/>
              <a:gd name="connsiteX115" fmla="*/ 1405960 w 6904009"/>
              <a:gd name="connsiteY115" fmla="*/ 29121 h 634839"/>
              <a:gd name="connsiteX116" fmla="*/ 1359367 w 6904009"/>
              <a:gd name="connsiteY116" fmla="*/ 34946 h 634839"/>
              <a:gd name="connsiteX117" fmla="*/ 1318597 w 6904009"/>
              <a:gd name="connsiteY117" fmla="*/ 46594 h 634839"/>
              <a:gd name="connsiteX118" fmla="*/ 1143871 w 6904009"/>
              <a:gd name="connsiteY118" fmla="*/ 64067 h 634839"/>
              <a:gd name="connsiteX119" fmla="*/ 1108926 w 6904009"/>
              <a:gd name="connsiteY119" fmla="*/ 69891 h 634839"/>
              <a:gd name="connsiteX120" fmla="*/ 986618 w 6904009"/>
              <a:gd name="connsiteY120" fmla="*/ 81539 h 634839"/>
              <a:gd name="connsiteX121" fmla="*/ 905079 w 6904009"/>
              <a:gd name="connsiteY121" fmla="*/ 93188 h 634839"/>
              <a:gd name="connsiteX122" fmla="*/ 311010 w 6904009"/>
              <a:gd name="connsiteY122" fmla="*/ 87363 h 634839"/>
              <a:gd name="connsiteX123" fmla="*/ 293537 w 6904009"/>
              <a:gd name="connsiteY123" fmla="*/ 93188 h 634839"/>
              <a:gd name="connsiteX124" fmla="*/ 258592 w 6904009"/>
              <a:gd name="connsiteY124" fmla="*/ 99012 h 634839"/>
              <a:gd name="connsiteX125" fmla="*/ 200350 w 6904009"/>
              <a:gd name="connsiteY125" fmla="*/ 99012 h 634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6904009" h="634839">
                <a:moveTo>
                  <a:pt x="200350" y="99012"/>
                </a:moveTo>
                <a:cubicBezTo>
                  <a:pt x="173170" y="101924"/>
                  <a:pt x="162907" y="101507"/>
                  <a:pt x="95514" y="116484"/>
                </a:cubicBezTo>
                <a:cubicBezTo>
                  <a:pt x="53350" y="125854"/>
                  <a:pt x="80140" y="117727"/>
                  <a:pt x="48921" y="128133"/>
                </a:cubicBezTo>
                <a:lnTo>
                  <a:pt x="25624" y="151430"/>
                </a:lnTo>
                <a:lnTo>
                  <a:pt x="8151" y="168902"/>
                </a:lnTo>
                <a:cubicBezTo>
                  <a:pt x="-5268" y="235998"/>
                  <a:pt x="167" y="196582"/>
                  <a:pt x="8151" y="320332"/>
                </a:cubicBezTo>
                <a:cubicBezTo>
                  <a:pt x="10369" y="354708"/>
                  <a:pt x="11051" y="372704"/>
                  <a:pt x="19800" y="401870"/>
                </a:cubicBezTo>
                <a:cubicBezTo>
                  <a:pt x="23328" y="413631"/>
                  <a:pt x="24637" y="426600"/>
                  <a:pt x="31448" y="436816"/>
                </a:cubicBezTo>
                <a:lnTo>
                  <a:pt x="54745" y="471761"/>
                </a:lnTo>
                <a:cubicBezTo>
                  <a:pt x="58628" y="477585"/>
                  <a:pt x="61444" y="484284"/>
                  <a:pt x="66393" y="489233"/>
                </a:cubicBezTo>
                <a:lnTo>
                  <a:pt x="78042" y="500882"/>
                </a:lnTo>
                <a:cubicBezTo>
                  <a:pt x="79983" y="506706"/>
                  <a:pt x="80708" y="513090"/>
                  <a:pt x="83866" y="518354"/>
                </a:cubicBezTo>
                <a:cubicBezTo>
                  <a:pt x="88268" y="525691"/>
                  <a:pt x="106491" y="538764"/>
                  <a:pt x="112987" y="541651"/>
                </a:cubicBezTo>
                <a:cubicBezTo>
                  <a:pt x="124207" y="546638"/>
                  <a:pt x="136284" y="549417"/>
                  <a:pt x="147932" y="553300"/>
                </a:cubicBezTo>
                <a:lnTo>
                  <a:pt x="165405" y="559124"/>
                </a:lnTo>
                <a:cubicBezTo>
                  <a:pt x="171229" y="563007"/>
                  <a:pt x="176299" y="568380"/>
                  <a:pt x="182877" y="570772"/>
                </a:cubicBezTo>
                <a:cubicBezTo>
                  <a:pt x="197922" y="576243"/>
                  <a:pt x="229471" y="582421"/>
                  <a:pt x="229471" y="582421"/>
                </a:cubicBezTo>
                <a:cubicBezTo>
                  <a:pt x="462284" y="574107"/>
                  <a:pt x="396030" y="573485"/>
                  <a:pt x="695407" y="582421"/>
                </a:cubicBezTo>
                <a:cubicBezTo>
                  <a:pt x="778100" y="584889"/>
                  <a:pt x="769866" y="588452"/>
                  <a:pt x="841013" y="594069"/>
                </a:cubicBezTo>
                <a:lnTo>
                  <a:pt x="1004090" y="605718"/>
                </a:lnTo>
                <a:lnTo>
                  <a:pt x="1138047" y="617366"/>
                </a:lnTo>
                <a:cubicBezTo>
                  <a:pt x="1159407" y="619251"/>
                  <a:pt x="1180961" y="619665"/>
                  <a:pt x="1202113" y="623190"/>
                </a:cubicBezTo>
                <a:lnTo>
                  <a:pt x="1272004" y="634839"/>
                </a:lnTo>
                <a:lnTo>
                  <a:pt x="1633104" y="629014"/>
                </a:lnTo>
                <a:cubicBezTo>
                  <a:pt x="1648750" y="628567"/>
                  <a:pt x="1664142" y="624918"/>
                  <a:pt x="1679698" y="623190"/>
                </a:cubicBezTo>
                <a:cubicBezTo>
                  <a:pt x="1699089" y="621035"/>
                  <a:pt x="1718509" y="619132"/>
                  <a:pt x="1737940" y="617366"/>
                </a:cubicBezTo>
                <a:lnTo>
                  <a:pt x="1807830" y="611542"/>
                </a:lnTo>
                <a:cubicBezTo>
                  <a:pt x="1987307" y="595226"/>
                  <a:pt x="1729237" y="617122"/>
                  <a:pt x="1935963" y="599893"/>
                </a:cubicBezTo>
                <a:lnTo>
                  <a:pt x="2442669" y="605718"/>
                </a:lnTo>
                <a:cubicBezTo>
                  <a:pt x="2463857" y="606125"/>
                  <a:pt x="2603114" y="615637"/>
                  <a:pt x="2629043" y="617366"/>
                </a:cubicBezTo>
                <a:cubicBezTo>
                  <a:pt x="2671754" y="615425"/>
                  <a:pt x="2714538" y="614700"/>
                  <a:pt x="2757176" y="611542"/>
                </a:cubicBezTo>
                <a:cubicBezTo>
                  <a:pt x="2767048" y="610811"/>
                  <a:pt x="2776458" y="606811"/>
                  <a:pt x="2786297" y="605718"/>
                </a:cubicBezTo>
                <a:cubicBezTo>
                  <a:pt x="2811455" y="602923"/>
                  <a:pt x="2836816" y="602331"/>
                  <a:pt x="2862011" y="599893"/>
                </a:cubicBezTo>
                <a:cubicBezTo>
                  <a:pt x="2897008" y="596506"/>
                  <a:pt x="2931785" y="590875"/>
                  <a:pt x="2966847" y="588245"/>
                </a:cubicBezTo>
                <a:cubicBezTo>
                  <a:pt x="3009482" y="585047"/>
                  <a:pt x="3052268" y="584362"/>
                  <a:pt x="3094979" y="582421"/>
                </a:cubicBezTo>
                <a:cubicBezTo>
                  <a:pt x="3358128" y="585106"/>
                  <a:pt x="3587654" y="595727"/>
                  <a:pt x="3840477" y="582421"/>
                </a:cubicBezTo>
                <a:cubicBezTo>
                  <a:pt x="3890374" y="579795"/>
                  <a:pt x="3953881" y="560860"/>
                  <a:pt x="3997731" y="553300"/>
                </a:cubicBezTo>
                <a:cubicBezTo>
                  <a:pt x="4016958" y="549985"/>
                  <a:pt x="4036626" y="550000"/>
                  <a:pt x="4055973" y="547476"/>
                </a:cubicBezTo>
                <a:cubicBezTo>
                  <a:pt x="4211731" y="527159"/>
                  <a:pt x="4045238" y="539285"/>
                  <a:pt x="4277293" y="530003"/>
                </a:cubicBezTo>
                <a:lnTo>
                  <a:pt x="4813120" y="535827"/>
                </a:lnTo>
                <a:cubicBezTo>
                  <a:pt x="4823017" y="536031"/>
                  <a:pt x="4832759" y="538806"/>
                  <a:pt x="4842241" y="541651"/>
                </a:cubicBezTo>
                <a:cubicBezTo>
                  <a:pt x="4852255" y="544655"/>
                  <a:pt x="4861655" y="549417"/>
                  <a:pt x="4871362" y="553300"/>
                </a:cubicBezTo>
                <a:cubicBezTo>
                  <a:pt x="4939501" y="539673"/>
                  <a:pt x="4855045" y="557379"/>
                  <a:pt x="4941252" y="535827"/>
                </a:cubicBezTo>
                <a:cubicBezTo>
                  <a:pt x="4998760" y="521450"/>
                  <a:pt x="5121313" y="492540"/>
                  <a:pt x="5174220" y="489233"/>
                </a:cubicBezTo>
                <a:lnTo>
                  <a:pt x="5360595" y="477585"/>
                </a:lnTo>
                <a:cubicBezTo>
                  <a:pt x="5469313" y="479526"/>
                  <a:pt x="5578022" y="484719"/>
                  <a:pt x="5686750" y="483409"/>
                </a:cubicBezTo>
                <a:cubicBezTo>
                  <a:pt x="5739308" y="482776"/>
                  <a:pt x="5844004" y="471761"/>
                  <a:pt x="5844004" y="471761"/>
                </a:cubicBezTo>
                <a:cubicBezTo>
                  <a:pt x="5917948" y="459437"/>
                  <a:pt x="5841932" y="470928"/>
                  <a:pt x="5966312" y="460112"/>
                </a:cubicBezTo>
                <a:cubicBezTo>
                  <a:pt x="5981905" y="458756"/>
                  <a:pt x="5997375" y="456229"/>
                  <a:pt x="6012906" y="454288"/>
                </a:cubicBezTo>
                <a:lnTo>
                  <a:pt x="6298292" y="465937"/>
                </a:lnTo>
                <a:cubicBezTo>
                  <a:pt x="6352772" y="468856"/>
                  <a:pt x="6322624" y="469108"/>
                  <a:pt x="6356534" y="477585"/>
                </a:cubicBezTo>
                <a:cubicBezTo>
                  <a:pt x="6366138" y="479986"/>
                  <a:pt x="6375948" y="481468"/>
                  <a:pt x="6385655" y="483409"/>
                </a:cubicBezTo>
                <a:cubicBezTo>
                  <a:pt x="6405069" y="481468"/>
                  <a:pt x="6424683" y="480976"/>
                  <a:pt x="6443897" y="477585"/>
                </a:cubicBezTo>
                <a:cubicBezTo>
                  <a:pt x="6457815" y="475129"/>
                  <a:pt x="6470775" y="468542"/>
                  <a:pt x="6484666" y="465937"/>
                </a:cubicBezTo>
                <a:cubicBezTo>
                  <a:pt x="6501945" y="462697"/>
                  <a:pt x="6519624" y="462166"/>
                  <a:pt x="6537084" y="460112"/>
                </a:cubicBezTo>
                <a:cubicBezTo>
                  <a:pt x="6552629" y="458283"/>
                  <a:pt x="6568041" y="454999"/>
                  <a:pt x="6583677" y="454288"/>
                </a:cubicBezTo>
                <a:cubicBezTo>
                  <a:pt x="6653523" y="451113"/>
                  <a:pt x="6723458" y="450405"/>
                  <a:pt x="6793349" y="448464"/>
                </a:cubicBezTo>
                <a:cubicBezTo>
                  <a:pt x="6801115" y="446523"/>
                  <a:pt x="6809151" y="445451"/>
                  <a:pt x="6816646" y="442640"/>
                </a:cubicBezTo>
                <a:cubicBezTo>
                  <a:pt x="6833530" y="436308"/>
                  <a:pt x="6842935" y="428996"/>
                  <a:pt x="6857415" y="419343"/>
                </a:cubicBezTo>
                <a:lnTo>
                  <a:pt x="6880712" y="384398"/>
                </a:lnTo>
                <a:cubicBezTo>
                  <a:pt x="6884595" y="378574"/>
                  <a:pt x="6890146" y="373566"/>
                  <a:pt x="6892360" y="366925"/>
                </a:cubicBezTo>
                <a:cubicBezTo>
                  <a:pt x="6901314" y="340062"/>
                  <a:pt x="6896980" y="355473"/>
                  <a:pt x="6904009" y="320332"/>
                </a:cubicBezTo>
                <a:cubicBezTo>
                  <a:pt x="6897131" y="230927"/>
                  <a:pt x="6916083" y="262517"/>
                  <a:pt x="6869063" y="215496"/>
                </a:cubicBezTo>
                <a:lnTo>
                  <a:pt x="6839942" y="186375"/>
                </a:lnTo>
                <a:lnTo>
                  <a:pt x="6828294" y="174726"/>
                </a:lnTo>
                <a:cubicBezTo>
                  <a:pt x="6826353" y="168902"/>
                  <a:pt x="6825629" y="162518"/>
                  <a:pt x="6822470" y="157254"/>
                </a:cubicBezTo>
                <a:cubicBezTo>
                  <a:pt x="6819645" y="152545"/>
                  <a:pt x="6815733" y="148061"/>
                  <a:pt x="6810821" y="145605"/>
                </a:cubicBezTo>
                <a:cubicBezTo>
                  <a:pt x="6790227" y="135308"/>
                  <a:pt x="6773481" y="134404"/>
                  <a:pt x="6752579" y="128133"/>
                </a:cubicBezTo>
                <a:cubicBezTo>
                  <a:pt x="6729192" y="121117"/>
                  <a:pt x="6717061" y="114791"/>
                  <a:pt x="6694337" y="110660"/>
                </a:cubicBezTo>
                <a:cubicBezTo>
                  <a:pt x="6599681" y="93450"/>
                  <a:pt x="6476220" y="100806"/>
                  <a:pt x="6397303" y="99012"/>
                </a:cubicBezTo>
                <a:cubicBezTo>
                  <a:pt x="6362090" y="90209"/>
                  <a:pt x="6381606" y="95721"/>
                  <a:pt x="6339061" y="81539"/>
                </a:cubicBezTo>
                <a:cubicBezTo>
                  <a:pt x="6333237" y="79598"/>
                  <a:pt x="6327666" y="76583"/>
                  <a:pt x="6321588" y="75715"/>
                </a:cubicBezTo>
                <a:lnTo>
                  <a:pt x="6280819" y="69891"/>
                </a:lnTo>
                <a:cubicBezTo>
                  <a:pt x="6274995" y="67950"/>
                  <a:pt x="6269269" y="65682"/>
                  <a:pt x="6263346" y="64067"/>
                </a:cubicBezTo>
                <a:cubicBezTo>
                  <a:pt x="6247901" y="59855"/>
                  <a:pt x="6231617" y="58363"/>
                  <a:pt x="6216753" y="52418"/>
                </a:cubicBezTo>
                <a:cubicBezTo>
                  <a:pt x="6207046" y="48535"/>
                  <a:pt x="6197624" y="43845"/>
                  <a:pt x="6187632" y="40770"/>
                </a:cubicBezTo>
                <a:cubicBezTo>
                  <a:pt x="6172331" y="36062"/>
                  <a:pt x="6156226" y="34183"/>
                  <a:pt x="6141038" y="29121"/>
                </a:cubicBezTo>
                <a:cubicBezTo>
                  <a:pt x="6135214" y="27180"/>
                  <a:pt x="6129547" y="24677"/>
                  <a:pt x="6123565" y="23297"/>
                </a:cubicBezTo>
                <a:cubicBezTo>
                  <a:pt x="6104274" y="18845"/>
                  <a:pt x="6065323" y="11649"/>
                  <a:pt x="6065323" y="11649"/>
                </a:cubicBezTo>
                <a:cubicBezTo>
                  <a:pt x="5997374" y="13590"/>
                  <a:pt x="5929372" y="14161"/>
                  <a:pt x="5861476" y="17473"/>
                </a:cubicBezTo>
                <a:cubicBezTo>
                  <a:pt x="5849681" y="18048"/>
                  <a:pt x="5838221" y="21627"/>
                  <a:pt x="5826531" y="23297"/>
                </a:cubicBezTo>
                <a:cubicBezTo>
                  <a:pt x="5811036" y="25510"/>
                  <a:pt x="5795506" y="27510"/>
                  <a:pt x="5779937" y="29121"/>
                </a:cubicBezTo>
                <a:cubicBezTo>
                  <a:pt x="5739201" y="33335"/>
                  <a:pt x="5698171" y="34978"/>
                  <a:pt x="5657629" y="40770"/>
                </a:cubicBezTo>
                <a:cubicBezTo>
                  <a:pt x="5614631" y="46912"/>
                  <a:pt x="5600853" y="49591"/>
                  <a:pt x="5552793" y="52418"/>
                </a:cubicBezTo>
                <a:lnTo>
                  <a:pt x="5319825" y="64067"/>
                </a:lnTo>
                <a:cubicBezTo>
                  <a:pt x="5295153" y="67591"/>
                  <a:pt x="5242385" y="75715"/>
                  <a:pt x="5220814" y="75715"/>
                </a:cubicBezTo>
                <a:cubicBezTo>
                  <a:pt x="5205162" y="75715"/>
                  <a:pt x="5189604" y="72776"/>
                  <a:pt x="5174220" y="69891"/>
                </a:cubicBezTo>
                <a:cubicBezTo>
                  <a:pt x="5091305" y="54344"/>
                  <a:pt x="5157077" y="66373"/>
                  <a:pt x="5104330" y="46594"/>
                </a:cubicBezTo>
                <a:cubicBezTo>
                  <a:pt x="5096835" y="43783"/>
                  <a:pt x="5088700" y="43070"/>
                  <a:pt x="5081033" y="40770"/>
                </a:cubicBezTo>
                <a:cubicBezTo>
                  <a:pt x="5069272" y="37242"/>
                  <a:pt x="5058000" y="32099"/>
                  <a:pt x="5046088" y="29121"/>
                </a:cubicBezTo>
                <a:cubicBezTo>
                  <a:pt x="5038322" y="27180"/>
                  <a:pt x="5030488" y="25496"/>
                  <a:pt x="5022791" y="23297"/>
                </a:cubicBezTo>
                <a:cubicBezTo>
                  <a:pt x="4996127" y="15679"/>
                  <a:pt x="4995638" y="10440"/>
                  <a:pt x="4958725" y="5825"/>
                </a:cubicBezTo>
                <a:lnTo>
                  <a:pt x="4912131" y="0"/>
                </a:lnTo>
                <a:cubicBezTo>
                  <a:pt x="4830592" y="1942"/>
                  <a:pt x="4748959" y="1462"/>
                  <a:pt x="4667514" y="5825"/>
                </a:cubicBezTo>
                <a:cubicBezTo>
                  <a:pt x="4640098" y="7294"/>
                  <a:pt x="4613155" y="13590"/>
                  <a:pt x="4585976" y="17473"/>
                </a:cubicBezTo>
                <a:cubicBezTo>
                  <a:pt x="4572386" y="19414"/>
                  <a:pt x="4558910" y="22491"/>
                  <a:pt x="4545206" y="23297"/>
                </a:cubicBezTo>
                <a:lnTo>
                  <a:pt x="4446195" y="29121"/>
                </a:lnTo>
                <a:cubicBezTo>
                  <a:pt x="4426737" y="30562"/>
                  <a:pt x="4407449" y="34196"/>
                  <a:pt x="4387953" y="34946"/>
                </a:cubicBezTo>
                <a:cubicBezTo>
                  <a:pt x="4306451" y="38081"/>
                  <a:pt x="4224875" y="38829"/>
                  <a:pt x="4143336" y="40770"/>
                </a:cubicBezTo>
                <a:cubicBezTo>
                  <a:pt x="4089329" y="19166"/>
                  <a:pt x="4134834" y="32257"/>
                  <a:pt x="4050149" y="34946"/>
                </a:cubicBezTo>
                <a:cubicBezTo>
                  <a:pt x="3949228" y="38150"/>
                  <a:pt x="3848243" y="38829"/>
                  <a:pt x="3747290" y="40770"/>
                </a:cubicBezTo>
                <a:lnTo>
                  <a:pt x="3380365" y="34946"/>
                </a:lnTo>
                <a:cubicBezTo>
                  <a:pt x="3358929" y="34367"/>
                  <a:pt x="3337727" y="29930"/>
                  <a:pt x="3316299" y="29121"/>
                </a:cubicBezTo>
                <a:cubicBezTo>
                  <a:pt x="3234795" y="26045"/>
                  <a:pt x="3153222" y="25238"/>
                  <a:pt x="3071683" y="23297"/>
                </a:cubicBezTo>
                <a:lnTo>
                  <a:pt x="2990144" y="29121"/>
                </a:lnTo>
                <a:cubicBezTo>
                  <a:pt x="2948899" y="32708"/>
                  <a:pt x="2921298" y="38072"/>
                  <a:pt x="2879484" y="40770"/>
                </a:cubicBezTo>
                <a:cubicBezTo>
                  <a:pt x="2838753" y="43398"/>
                  <a:pt x="2797945" y="44653"/>
                  <a:pt x="2757176" y="46594"/>
                </a:cubicBezTo>
                <a:cubicBezTo>
                  <a:pt x="2700825" y="55985"/>
                  <a:pt x="2695145" y="58242"/>
                  <a:pt x="2617395" y="58242"/>
                </a:cubicBezTo>
                <a:cubicBezTo>
                  <a:pt x="2502836" y="58242"/>
                  <a:pt x="2388310" y="54359"/>
                  <a:pt x="2273767" y="52418"/>
                </a:cubicBezTo>
                <a:cubicBezTo>
                  <a:pt x="2164554" y="25116"/>
                  <a:pt x="2270921" y="49884"/>
                  <a:pt x="1988381" y="40770"/>
                </a:cubicBezTo>
                <a:cubicBezTo>
                  <a:pt x="1934901" y="39045"/>
                  <a:pt x="1888684" y="35869"/>
                  <a:pt x="1836951" y="29121"/>
                </a:cubicBezTo>
                <a:cubicBezTo>
                  <a:pt x="1809726" y="25570"/>
                  <a:pt x="1782732" y="20205"/>
                  <a:pt x="1755413" y="17473"/>
                </a:cubicBezTo>
                <a:cubicBezTo>
                  <a:pt x="1705038" y="12436"/>
                  <a:pt x="1654460" y="9708"/>
                  <a:pt x="1603983" y="5825"/>
                </a:cubicBezTo>
                <a:lnTo>
                  <a:pt x="1528269" y="0"/>
                </a:lnTo>
                <a:cubicBezTo>
                  <a:pt x="1514679" y="1942"/>
                  <a:pt x="1500875" y="2738"/>
                  <a:pt x="1487499" y="5825"/>
                </a:cubicBezTo>
                <a:cubicBezTo>
                  <a:pt x="1441777" y="16376"/>
                  <a:pt x="1458715" y="22526"/>
                  <a:pt x="1405960" y="29121"/>
                </a:cubicBezTo>
                <a:lnTo>
                  <a:pt x="1359367" y="34946"/>
                </a:lnTo>
                <a:cubicBezTo>
                  <a:pt x="1345777" y="38829"/>
                  <a:pt x="1332522" y="44172"/>
                  <a:pt x="1318597" y="46594"/>
                </a:cubicBezTo>
                <a:cubicBezTo>
                  <a:pt x="1255758" y="57522"/>
                  <a:pt x="1206682" y="59580"/>
                  <a:pt x="1143871" y="64067"/>
                </a:cubicBezTo>
                <a:cubicBezTo>
                  <a:pt x="1132223" y="66008"/>
                  <a:pt x="1120663" y="68587"/>
                  <a:pt x="1108926" y="69891"/>
                </a:cubicBezTo>
                <a:cubicBezTo>
                  <a:pt x="1068223" y="74413"/>
                  <a:pt x="1027160" y="75747"/>
                  <a:pt x="986618" y="81539"/>
                </a:cubicBezTo>
                <a:lnTo>
                  <a:pt x="905079" y="93188"/>
                </a:lnTo>
                <a:lnTo>
                  <a:pt x="311010" y="87363"/>
                </a:lnTo>
                <a:cubicBezTo>
                  <a:pt x="304871" y="87363"/>
                  <a:pt x="299530" y="91856"/>
                  <a:pt x="293537" y="93188"/>
                </a:cubicBezTo>
                <a:cubicBezTo>
                  <a:pt x="282009" y="95750"/>
                  <a:pt x="270386" y="98422"/>
                  <a:pt x="258592" y="99012"/>
                </a:cubicBezTo>
                <a:cubicBezTo>
                  <a:pt x="231446" y="100369"/>
                  <a:pt x="227530" y="96100"/>
                  <a:pt x="200350" y="99012"/>
                </a:cubicBez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7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54EDC3-6C85-814A-848E-4E001D9CA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320" y="477475"/>
            <a:ext cx="3864294" cy="44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35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059B35-607D-4444-AC53-5E1E8FA9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0" y="1555750"/>
            <a:ext cx="4064000" cy="203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84ABF-69B9-7B42-8A0E-8E9B0AF0DBB0}"/>
              </a:ext>
            </a:extLst>
          </p:cNvPr>
          <p:cNvSpPr txBox="1"/>
          <p:nvPr/>
        </p:nvSpPr>
        <p:spPr>
          <a:xfrm>
            <a:off x="2057400" y="95726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(0,0)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71FF6-5898-D140-922E-23F2CFA8ED9D}"/>
              </a:ext>
            </a:extLst>
          </p:cNvPr>
          <p:cNvSpPr txBox="1"/>
          <p:nvPr/>
        </p:nvSpPr>
        <p:spPr>
          <a:xfrm>
            <a:off x="2779072" y="95726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(1,0)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DC0F5-3100-3B48-BFE9-2DA9DE7CF1CE}"/>
              </a:ext>
            </a:extLst>
          </p:cNvPr>
          <p:cNvSpPr txBox="1"/>
          <p:nvPr/>
        </p:nvSpPr>
        <p:spPr>
          <a:xfrm>
            <a:off x="3500744" y="95726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(2,0)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C29801-1995-394C-AAAC-3062F662B067}"/>
              </a:ext>
            </a:extLst>
          </p:cNvPr>
          <p:cNvSpPr txBox="1"/>
          <p:nvPr/>
        </p:nvSpPr>
        <p:spPr>
          <a:xfrm>
            <a:off x="1335881" y="195976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(0,1)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FFE19-F9F4-A24D-B718-834AF43E1955}"/>
              </a:ext>
            </a:extLst>
          </p:cNvPr>
          <p:cNvSpPr txBox="1"/>
          <p:nvPr/>
        </p:nvSpPr>
        <p:spPr>
          <a:xfrm>
            <a:off x="1335881" y="241786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(0,2)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8C7B7-47F7-994B-9B3E-07BA440120E3}"/>
              </a:ext>
            </a:extLst>
          </p:cNvPr>
          <p:cNvSpPr txBox="1"/>
          <p:nvPr/>
        </p:nvSpPr>
        <p:spPr>
          <a:xfrm>
            <a:off x="1335728" y="396002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(1,3)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3F18ED-FC55-6B49-B281-EEEC36402D99}"/>
              </a:ext>
            </a:extLst>
          </p:cNvPr>
          <p:cNvSpPr txBox="1"/>
          <p:nvPr/>
        </p:nvSpPr>
        <p:spPr>
          <a:xfrm>
            <a:off x="3324225" y="3960020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 pitchFamily="2" charset="0"/>
              </a:rPr>
              <a:t>(?,?)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235FA5-11B7-9841-B9FC-5B9BF5522880}"/>
              </a:ext>
            </a:extLst>
          </p:cNvPr>
          <p:cNvCxnSpPr/>
          <p:nvPr/>
        </p:nvCxnSpPr>
        <p:spPr>
          <a:xfrm flipV="1">
            <a:off x="1850231" y="3064669"/>
            <a:ext cx="1150144" cy="8953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0B9BC-27FF-B24C-AC5A-450E6545E4DB}"/>
              </a:ext>
            </a:extLst>
          </p:cNvPr>
          <p:cNvCxnSpPr>
            <a:stCxn id="3" idx="2"/>
          </p:cNvCxnSpPr>
          <p:nvPr/>
        </p:nvCxnSpPr>
        <p:spPr>
          <a:xfrm>
            <a:off x="2418236" y="1265040"/>
            <a:ext cx="224952" cy="29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2D52772-65F5-754B-8E71-288A6C4176C8}"/>
              </a:ext>
            </a:extLst>
          </p:cNvPr>
          <p:cNvCxnSpPr/>
          <p:nvPr/>
        </p:nvCxnSpPr>
        <p:spPr>
          <a:xfrm>
            <a:off x="2999263" y="1231700"/>
            <a:ext cx="224952" cy="2907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1294AA-DEE8-264A-BCFB-16EE9CCBF239}"/>
              </a:ext>
            </a:extLst>
          </p:cNvPr>
          <p:cNvCxnSpPr>
            <a:cxnSpLocks/>
          </p:cNvCxnSpPr>
          <p:nvPr/>
        </p:nvCxnSpPr>
        <p:spPr>
          <a:xfrm flipH="1">
            <a:off x="3580290" y="1224557"/>
            <a:ext cx="176214" cy="331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133CF17-EB3A-BD42-A715-A25B00C7840A}"/>
              </a:ext>
            </a:extLst>
          </p:cNvPr>
          <p:cNvCxnSpPr>
            <a:cxnSpLocks/>
          </p:cNvCxnSpPr>
          <p:nvPr/>
        </p:nvCxnSpPr>
        <p:spPr>
          <a:xfrm flipV="1">
            <a:off x="1970164" y="2073077"/>
            <a:ext cx="569836" cy="29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B0189C-39CD-7E42-90DE-7ECC68BEDAB2}"/>
              </a:ext>
            </a:extLst>
          </p:cNvPr>
          <p:cNvCxnSpPr>
            <a:cxnSpLocks/>
          </p:cNvCxnSpPr>
          <p:nvPr/>
        </p:nvCxnSpPr>
        <p:spPr>
          <a:xfrm flipV="1">
            <a:off x="2013859" y="2560514"/>
            <a:ext cx="569836" cy="29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9915A1E-853D-D34E-B503-CBF0CFF9FD28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Sprites on a Grid</a:t>
            </a:r>
          </a:p>
        </p:txBody>
      </p:sp>
    </p:spTree>
    <p:extLst>
      <p:ext uri="{BB962C8B-B14F-4D97-AF65-F5344CB8AC3E}">
        <p14:creationId xmlns:p14="http://schemas.microsoft.com/office/powerpoint/2010/main" val="4269829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856483-138A-FE4D-A180-F6DC1438CC50}"/>
              </a:ext>
            </a:extLst>
          </p:cNvPr>
          <p:cNvSpPr txBox="1"/>
          <p:nvPr/>
        </p:nvSpPr>
        <p:spPr>
          <a:xfrm>
            <a:off x="622071" y="245534"/>
            <a:ext cx="449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Relative Directories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3803-AE57-0C41-AA56-CD613B1FD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338" y="1192213"/>
            <a:ext cx="2273300" cy="307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7DA8E-AA6A-F448-85CD-59E5F289432D}"/>
              </a:ext>
            </a:extLst>
          </p:cNvPr>
          <p:cNvSpPr txBox="1"/>
          <p:nvPr/>
        </p:nvSpPr>
        <p:spPr>
          <a:xfrm>
            <a:off x="357188" y="2893218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 working directory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6BB7BF4-56C4-FF48-818A-893607968979}"/>
              </a:ext>
            </a:extLst>
          </p:cNvPr>
          <p:cNvCxnSpPr>
            <a:stCxn id="5" idx="3"/>
          </p:cNvCxnSpPr>
          <p:nvPr/>
        </p:nvCxnSpPr>
        <p:spPr>
          <a:xfrm flipV="1">
            <a:off x="2540799" y="3047106"/>
            <a:ext cx="125253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3614442-B3D7-2942-A9C1-380B2DEEB62A}"/>
              </a:ext>
            </a:extLst>
          </p:cNvPr>
          <p:cNvSpPr txBox="1"/>
          <p:nvPr/>
        </p:nvSpPr>
        <p:spPr>
          <a:xfrm>
            <a:off x="6203125" y="320099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Courier" pitchFamily="2" charset="0"/>
              </a:rPr>
              <a:t>./</a:t>
            </a:r>
            <a:r>
              <a:rPr lang="en-US" sz="1800" dirty="0" err="1">
                <a:solidFill>
                  <a:schemeClr val="bg1"/>
                </a:solidFill>
                <a:latin typeface="Courier" pitchFamily="2" charset="0"/>
              </a:rPr>
              <a:t>main.js</a:t>
            </a:r>
            <a:endParaRPr lang="en-US" sz="18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80AE1-215A-E946-BE3C-3ED95DCABCF1}"/>
              </a:ext>
            </a:extLst>
          </p:cNvPr>
          <p:cNvSpPr txBox="1"/>
          <p:nvPr/>
        </p:nvSpPr>
        <p:spPr>
          <a:xfrm>
            <a:off x="6203125" y="259645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pitchFamily="2" charset="0"/>
              </a:rPr>
              <a:t>../</a:t>
            </a:r>
            <a:r>
              <a:rPr lang="en-US" sz="1800" dirty="0" err="1">
                <a:solidFill>
                  <a:schemeClr val="bg1"/>
                </a:solidFill>
                <a:latin typeface="Courier" pitchFamily="2" charset="0"/>
              </a:rPr>
              <a:t>img</a:t>
            </a:r>
            <a:r>
              <a:rPr lang="en-US" sz="1800" dirty="0">
                <a:solidFill>
                  <a:schemeClr val="bg1"/>
                </a:solidFill>
                <a:latin typeface="Courier" pitchFamily="2" charset="0"/>
              </a:rPr>
              <a:t>/ship.png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2B11A-45E1-234B-B540-132165383F66}"/>
              </a:ext>
            </a:extLst>
          </p:cNvPr>
          <p:cNvSpPr txBox="1"/>
          <p:nvPr/>
        </p:nvSpPr>
        <p:spPr>
          <a:xfrm>
            <a:off x="6203125" y="3805536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ourier" pitchFamily="2" charset="0"/>
              </a:rPr>
              <a:t>../</a:t>
            </a:r>
            <a:r>
              <a:rPr lang="en-US" sz="1800" dirty="0" err="1">
                <a:solidFill>
                  <a:schemeClr val="bg1"/>
                </a:solidFill>
                <a:latin typeface="Courier" pitchFamily="2" charset="0"/>
              </a:rPr>
              <a:t>index.html</a:t>
            </a:r>
            <a:endParaRPr lang="en-US" sz="1800" dirty="0">
              <a:solidFill>
                <a:schemeClr val="bg1"/>
              </a:solidFill>
              <a:latin typeface="Courier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839F3E-B5CF-7B4F-9BEE-166FD11D032B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4957763" y="3959426"/>
            <a:ext cx="1245362" cy="307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CCA30B-5C47-524A-B7AA-F55C60487D33}"/>
              </a:ext>
            </a:extLst>
          </p:cNvPr>
          <p:cNvCxnSpPr/>
          <p:nvPr/>
        </p:nvCxnSpPr>
        <p:spPr>
          <a:xfrm flipH="1" flipV="1">
            <a:off x="4957763" y="3354883"/>
            <a:ext cx="124536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52D1ED-C67E-7046-9DDE-C376C5315406}"/>
              </a:ext>
            </a:extLst>
          </p:cNvPr>
          <p:cNvCxnSpPr/>
          <p:nvPr/>
        </p:nvCxnSpPr>
        <p:spPr>
          <a:xfrm flipH="1" flipV="1">
            <a:off x="4957763" y="2755204"/>
            <a:ext cx="1245362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9274F5-6193-A046-83CA-BA75C70E10E8}"/>
              </a:ext>
            </a:extLst>
          </p:cNvPr>
          <p:cNvSpPr txBox="1"/>
          <p:nvPr/>
        </p:nvSpPr>
        <p:spPr>
          <a:xfrm>
            <a:off x="6403177" y="968738"/>
            <a:ext cx="1804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>
                <a:solidFill>
                  <a:srgbClr val="FFFF00"/>
                </a:solidFill>
              </a:rPr>
              <a:t>Move back one directory with </a:t>
            </a:r>
            <a:r>
              <a:rPr lang="en-US" sz="2400" i="1">
                <a:solidFill>
                  <a:srgbClr val="FFFF00"/>
                </a:solidFill>
              </a:rPr>
              <a:t>‘..’</a:t>
            </a:r>
          </a:p>
        </p:txBody>
      </p:sp>
    </p:spTree>
    <p:extLst>
      <p:ext uri="{BB962C8B-B14F-4D97-AF65-F5344CB8AC3E}">
        <p14:creationId xmlns:p14="http://schemas.microsoft.com/office/powerpoint/2010/main" val="3966741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A0B7F1-980D-B743-A0B4-E84D77DEBE79}"/>
              </a:ext>
            </a:extLst>
          </p:cNvPr>
          <p:cNvSpPr txBox="1"/>
          <p:nvPr/>
        </p:nvSpPr>
        <p:spPr>
          <a:xfrm>
            <a:off x="622071" y="245534"/>
            <a:ext cx="595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Create a Sprite with Crafty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AFDB7C-921E-704F-B848-AC076DF8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3347" y="1960562"/>
            <a:ext cx="4394200" cy="142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A0FEB3-C89A-C147-96F2-DD4C464EE922}"/>
              </a:ext>
            </a:extLst>
          </p:cNvPr>
          <p:cNvSpPr txBox="1"/>
          <p:nvPr/>
        </p:nvSpPr>
        <p:spPr>
          <a:xfrm>
            <a:off x="357188" y="2328863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Crafty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F7279-9E8C-214E-B349-E8C8EFCDE6F8}"/>
              </a:ext>
            </a:extLst>
          </p:cNvPr>
          <p:cNvSpPr txBox="1"/>
          <p:nvPr/>
        </p:nvSpPr>
        <p:spPr>
          <a:xfrm>
            <a:off x="2843212" y="1118436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Call sprite()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61E86-E542-6148-B6AC-61D7EC66383F}"/>
              </a:ext>
            </a:extLst>
          </p:cNvPr>
          <p:cNvSpPr txBox="1"/>
          <p:nvPr/>
        </p:nvSpPr>
        <p:spPr>
          <a:xfrm>
            <a:off x="5345905" y="1385610"/>
            <a:ext cx="2422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path to ship image, ship.png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C51A5-0460-F446-B7A6-55CCC873E20D}"/>
              </a:ext>
            </a:extLst>
          </p:cNvPr>
          <p:cNvSpPr txBox="1"/>
          <p:nvPr/>
        </p:nvSpPr>
        <p:spPr>
          <a:xfrm>
            <a:off x="1042987" y="3843338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name of sprite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ABCF12-1B57-6040-9A0D-2872A284B99D}"/>
              </a:ext>
            </a:extLst>
          </p:cNvPr>
          <p:cNvSpPr txBox="1"/>
          <p:nvPr/>
        </p:nvSpPr>
        <p:spPr>
          <a:xfrm>
            <a:off x="6075103" y="3763422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width, height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20E75-9A94-4447-A74B-83CDE623F98D}"/>
              </a:ext>
            </a:extLst>
          </p:cNvPr>
          <p:cNvSpPr txBox="1"/>
          <p:nvPr/>
        </p:nvSpPr>
        <p:spPr>
          <a:xfrm>
            <a:off x="3743325" y="4000500"/>
            <a:ext cx="1835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col/row of sprite map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8C4301-7921-504A-9920-3CA349AB26DF}"/>
              </a:ext>
            </a:extLst>
          </p:cNvPr>
          <p:cNvCxnSpPr>
            <a:stCxn id="5" idx="3"/>
          </p:cNvCxnSpPr>
          <p:nvPr/>
        </p:nvCxnSpPr>
        <p:spPr>
          <a:xfrm flipV="1">
            <a:off x="1587012" y="2482751"/>
            <a:ext cx="72041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34BC825-5AB9-7143-9F53-B933A46F272A}"/>
              </a:ext>
            </a:extLst>
          </p:cNvPr>
          <p:cNvCxnSpPr/>
          <p:nvPr/>
        </p:nvCxnSpPr>
        <p:spPr>
          <a:xfrm>
            <a:off x="3521869" y="1426213"/>
            <a:ext cx="0" cy="902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34E461-BF33-A04A-B1D5-D8B984A8DC73}"/>
              </a:ext>
            </a:extLst>
          </p:cNvPr>
          <p:cNvCxnSpPr/>
          <p:nvPr/>
        </p:nvCxnSpPr>
        <p:spPr>
          <a:xfrm flipH="1">
            <a:off x="4757738" y="1693387"/>
            <a:ext cx="1799396" cy="6354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B4FB2AA-DF2C-074B-B361-6C828DA8266D}"/>
              </a:ext>
            </a:extLst>
          </p:cNvPr>
          <p:cNvCxnSpPr/>
          <p:nvPr/>
        </p:nvCxnSpPr>
        <p:spPr>
          <a:xfrm flipV="1">
            <a:off x="1821656" y="2836069"/>
            <a:ext cx="864394" cy="927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91C3D9-B9E3-5541-AC35-3FCB828496E9}"/>
              </a:ext>
            </a:extLst>
          </p:cNvPr>
          <p:cNvCxnSpPr/>
          <p:nvPr/>
        </p:nvCxnSpPr>
        <p:spPr>
          <a:xfrm flipH="1" flipV="1">
            <a:off x="4121944" y="2836069"/>
            <a:ext cx="2128837" cy="927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77AD90-2836-C44C-893F-EA8E06A124C5}"/>
              </a:ext>
            </a:extLst>
          </p:cNvPr>
          <p:cNvCxnSpPr/>
          <p:nvPr/>
        </p:nvCxnSpPr>
        <p:spPr>
          <a:xfrm flipH="1" flipV="1">
            <a:off x="4661204" y="2836069"/>
            <a:ext cx="2168221" cy="927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FA81A88-5B17-494F-A92E-5363A4E1DDC4}"/>
              </a:ext>
            </a:extLst>
          </p:cNvPr>
          <p:cNvCxnSpPr/>
          <p:nvPr/>
        </p:nvCxnSpPr>
        <p:spPr>
          <a:xfrm flipH="1" flipV="1">
            <a:off x="3414713" y="2836069"/>
            <a:ext cx="471487" cy="12351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829AA6E-D40D-584B-8A36-EA3494209CE3}"/>
              </a:ext>
            </a:extLst>
          </p:cNvPr>
          <p:cNvCxnSpPr/>
          <p:nvPr/>
        </p:nvCxnSpPr>
        <p:spPr>
          <a:xfrm flipH="1" flipV="1">
            <a:off x="3743325" y="2836069"/>
            <a:ext cx="501290" cy="11611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92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666551-7A81-7D40-B2E0-44384B471102}"/>
              </a:ext>
            </a:extLst>
          </p:cNvPr>
          <p:cNvSpPr txBox="1"/>
          <p:nvPr/>
        </p:nvSpPr>
        <p:spPr>
          <a:xfrm>
            <a:off x="622071" y="245534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Entities in Crafty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9E1DFA-9A12-7549-8580-2686DFFE1D07}"/>
              </a:ext>
            </a:extLst>
          </p:cNvPr>
          <p:cNvSpPr txBox="1"/>
          <p:nvPr/>
        </p:nvSpPr>
        <p:spPr>
          <a:xfrm>
            <a:off x="900112" y="1150306"/>
            <a:ext cx="66440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chemeClr val="bg1"/>
                </a:solidFill>
                <a:latin typeface="+mn-lt"/>
              </a:rPr>
              <a:t>An entity is some </a:t>
            </a:r>
            <a:r>
              <a:rPr lang="en-AU" i="1">
                <a:solidFill>
                  <a:schemeClr val="bg1"/>
                </a:solidFill>
                <a:latin typeface="+mn-lt"/>
              </a:rPr>
              <a:t>thing</a:t>
            </a:r>
            <a:r>
              <a:rPr lang="en-AU">
                <a:solidFill>
                  <a:schemeClr val="bg1"/>
                </a:solidFill>
                <a:latin typeface="+mn-lt"/>
              </a:rPr>
              <a:t> in your game. If that sounds vague, it's because practically anything can be an entity -- the player, the enemies, a projectile, a high score counter, or a menu item.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7F017-0D7D-6944-855B-5E31B653ED54}"/>
              </a:ext>
            </a:extLst>
          </p:cNvPr>
          <p:cNvSpPr txBox="1"/>
          <p:nvPr/>
        </p:nvSpPr>
        <p:spPr>
          <a:xfrm>
            <a:off x="900112" y="2035969"/>
            <a:ext cx="66436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>
                <a:solidFill>
                  <a:schemeClr val="bg1"/>
                </a:solidFill>
                <a:latin typeface="+mn-lt"/>
              </a:rPr>
              <a:t>Entities are made up of components, which you can think of as bundles of functionality. Crafty provides several built-in components, and you can also define your own with</a:t>
            </a:r>
            <a:r>
              <a:rPr lang="en-AU">
                <a:latin typeface="+mn-lt"/>
              </a:rPr>
              <a:t> </a:t>
            </a:r>
            <a:r>
              <a:rPr lang="en-AU" u="sng">
                <a:solidFill>
                  <a:schemeClr val="bg1"/>
                </a:solidFill>
                <a:latin typeface="+mn-lt"/>
                <a:hlinkClick r:id="rId4"/>
              </a:rPr>
              <a:t>Crafty.c()</a:t>
            </a:r>
            <a:r>
              <a:rPr lang="en-AU">
                <a:latin typeface="+mn-lt"/>
              </a:rPr>
              <a:t>.</a:t>
            </a:r>
            <a:endParaRPr lang="en-US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69793-72DA-8E44-A680-E4D20FE87CFC}"/>
              </a:ext>
            </a:extLst>
          </p:cNvPr>
          <p:cNvSpPr txBox="1"/>
          <p:nvPr/>
        </p:nvSpPr>
        <p:spPr>
          <a:xfrm>
            <a:off x="900112" y="3343275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Creating an Entity: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AB234D-3B02-6242-B718-263D27B497BB}"/>
              </a:ext>
            </a:extLst>
          </p:cNvPr>
          <p:cNvSpPr/>
          <p:nvPr/>
        </p:nvSpPr>
        <p:spPr>
          <a:xfrm>
            <a:off x="900112" y="365105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>
                <a:solidFill>
                  <a:schemeClr val="bg1"/>
                </a:solidFill>
                <a:latin typeface="+mn-lt"/>
              </a:rPr>
              <a:t>You create an entity with </a:t>
            </a:r>
            <a:r>
              <a:rPr lang="en-AU">
                <a:solidFill>
                  <a:schemeClr val="bg1"/>
                </a:solidFill>
                <a:latin typeface="+mn-lt"/>
                <a:hlinkClick r:id="rId5"/>
              </a:rPr>
              <a:t>Crafty.e()</a:t>
            </a:r>
            <a:r>
              <a:rPr lang="en-AU">
                <a:solidFill>
                  <a:schemeClr val="bg1"/>
                </a:solidFill>
                <a:latin typeface="+mn-lt"/>
              </a:rPr>
              <a:t>. In most cases you'll pass in a list of the components you want to start with:</a:t>
            </a:r>
            <a:endParaRPr 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79663D-0876-B84B-9DF1-6AA6CFB2735A}"/>
              </a:ext>
            </a:extLst>
          </p:cNvPr>
          <p:cNvSpPr/>
          <p:nvPr/>
        </p:nvSpPr>
        <p:spPr>
          <a:xfrm>
            <a:off x="900111" y="4265861"/>
            <a:ext cx="5236369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AU" b="1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var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square = Crafty.e("</a:t>
            </a:r>
            <a:r>
              <a:rPr lang="en-AU">
                <a:solidFill>
                  <a:schemeClr val="accent3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2D, Canvas, Color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");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2285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2120900" y="447675"/>
            <a:ext cx="5058327" cy="2616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Breaks.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r>
              <a:rPr lang="en" sz="2800" b="1" i="0" u="none" strike="noStrike" cap="none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~</a:t>
            </a:r>
            <a:r>
              <a:rPr lang="en" sz="28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10:30am</a:t>
            </a:r>
            <a:endParaRPr lang="en" sz="1800" dirty="0">
              <a:ea typeface="Avenir"/>
              <a:sym typeface="Avenir"/>
            </a:endParaRPr>
          </a:p>
          <a:p>
            <a:pPr algn="ctr"/>
            <a:endParaRPr lang="en" sz="2800" b="1" dirty="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~12:30pm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800" b="1" i="0" u="none" strike="noStrike" cap="none" dirty="0">
              <a:solidFill>
                <a:srgbClr val="FFFFFF"/>
              </a:solidFill>
              <a:latin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/>
            <a:endParaRPr lang="en-US" sz="1800" dirty="0"/>
          </a:p>
        </p:txBody>
      </p:sp>
      <p:pic>
        <p:nvPicPr>
          <p:cNvPr id="84" name="Shape 84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7BA986-1B73-4645-A558-BB56FE387394}"/>
              </a:ext>
            </a:extLst>
          </p:cNvPr>
          <p:cNvSpPr txBox="1"/>
          <p:nvPr/>
        </p:nvSpPr>
        <p:spPr>
          <a:xfrm>
            <a:off x="622071" y="245534"/>
            <a:ext cx="5006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Components in Crafty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96C26-4BF3-B146-BDE2-1E38BEE4CDAE}"/>
              </a:ext>
            </a:extLst>
          </p:cNvPr>
          <p:cNvSpPr/>
          <p:nvPr/>
        </p:nvSpPr>
        <p:spPr>
          <a:xfrm>
            <a:off x="622071" y="1265486"/>
            <a:ext cx="6064479" cy="307777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AU" b="1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var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 __player = Crafty.e("</a:t>
            </a:r>
            <a:r>
              <a:rPr lang="en-AU">
                <a:solidFill>
                  <a:schemeClr val="accent3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2D, Canvas, Color, </a:t>
            </a:r>
            <a:r>
              <a:rPr lang="en-AU">
                <a:solidFill>
                  <a:srgbClr val="FFFF00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Player</a:t>
            </a:r>
            <a:r>
              <a:rPr lang="en-AU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</a:rPr>
              <a:t>");</a:t>
            </a:r>
            <a:endParaRPr lang="en-US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1A5624-C9EB-8C4D-A624-507F413F5780}"/>
              </a:ext>
            </a:extLst>
          </p:cNvPr>
          <p:cNvSpPr txBox="1"/>
          <p:nvPr/>
        </p:nvSpPr>
        <p:spPr>
          <a:xfrm>
            <a:off x="1585746" y="2248123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Position/2D component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5861B-3945-E141-B2BF-FEDCA786DAC5}"/>
              </a:ext>
            </a:extLst>
          </p:cNvPr>
          <p:cNvSpPr txBox="1"/>
          <p:nvPr/>
        </p:nvSpPr>
        <p:spPr>
          <a:xfrm>
            <a:off x="4854961" y="3443954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Color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8A9AF-90FB-1349-B3C2-F614B4128D2B}"/>
              </a:ext>
            </a:extLst>
          </p:cNvPr>
          <p:cNvSpPr txBox="1"/>
          <p:nvPr/>
        </p:nvSpPr>
        <p:spPr>
          <a:xfrm>
            <a:off x="3550444" y="2922983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Canvas component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BD3E90-D846-5F44-92AA-28CAF7DAB5A2}"/>
              </a:ext>
            </a:extLst>
          </p:cNvPr>
          <p:cNvCxnSpPr>
            <a:cxnSpLocks/>
            <a:stCxn id="2" idx="0"/>
            <a:endCxn id="4" idx="2"/>
          </p:cNvCxnSpPr>
          <p:nvPr/>
        </p:nvCxnSpPr>
        <p:spPr>
          <a:xfrm flipV="1">
            <a:off x="2603814" y="1573263"/>
            <a:ext cx="1050497" cy="6748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D863CD-0D2E-2A48-A093-71572F75DED7}"/>
              </a:ext>
            </a:extLst>
          </p:cNvPr>
          <p:cNvCxnSpPr/>
          <p:nvPr/>
        </p:nvCxnSpPr>
        <p:spPr>
          <a:xfrm flipH="1" flipV="1">
            <a:off x="3957638" y="1573263"/>
            <a:ext cx="243753" cy="1349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546596-E10B-D746-ADAD-232698F92E7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809096" y="1573264"/>
            <a:ext cx="819474" cy="18706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3E9F6D3-734A-8545-A133-662BD62FDD48}"/>
              </a:ext>
            </a:extLst>
          </p:cNvPr>
          <p:cNvSpPr txBox="1"/>
          <p:nvPr/>
        </p:nvSpPr>
        <p:spPr>
          <a:xfrm>
            <a:off x="114301" y="3230760"/>
            <a:ext cx="26217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The entity that you have created in a variable called ‘square’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4A7547E-89BF-FD49-A794-30A6DE7AC16A}"/>
              </a:ext>
            </a:extLst>
          </p:cNvPr>
          <p:cNvCxnSpPr/>
          <p:nvPr/>
        </p:nvCxnSpPr>
        <p:spPr>
          <a:xfrm flipV="1">
            <a:off x="957263" y="1573263"/>
            <a:ext cx="357187" cy="1727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063E3F-5E0E-5840-9D03-C97164DD080D}"/>
              </a:ext>
            </a:extLst>
          </p:cNvPr>
          <p:cNvSpPr txBox="1"/>
          <p:nvPr/>
        </p:nvSpPr>
        <p:spPr>
          <a:xfrm>
            <a:off x="5912941" y="2462805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Player component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EB4BEC-98C7-D845-942F-203E8ED9F4F4}"/>
              </a:ext>
            </a:extLst>
          </p:cNvPr>
          <p:cNvCxnSpPr/>
          <p:nvPr/>
        </p:nvCxnSpPr>
        <p:spPr>
          <a:xfrm flipH="1" flipV="1">
            <a:off x="5757863" y="1573263"/>
            <a:ext cx="578643" cy="8895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7061271-02F4-CA49-A758-8A13EAB729DF}"/>
              </a:ext>
            </a:extLst>
          </p:cNvPr>
          <p:cNvSpPr/>
          <p:nvPr/>
        </p:nvSpPr>
        <p:spPr>
          <a:xfrm>
            <a:off x="4440625" y="433349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>
                <a:solidFill>
                  <a:srgbClr val="FFFF00"/>
                </a:solidFill>
                <a:latin typeface="+mn-lt"/>
              </a:rPr>
              <a:t>Crafty has a lot of built-in components, but creating your own is a good way to organize your game.</a:t>
            </a:r>
            <a:endParaRPr lang="en-US" b="1">
              <a:solidFill>
                <a:srgbClr val="FFFF00"/>
              </a:solidFill>
              <a:latin typeface="+mn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854F61-3A6A-2943-818B-774FC6F8419A}"/>
              </a:ext>
            </a:extLst>
          </p:cNvPr>
          <p:cNvCxnSpPr/>
          <p:nvPr/>
        </p:nvCxnSpPr>
        <p:spPr>
          <a:xfrm flipH="1" flipV="1">
            <a:off x="6726625" y="2770582"/>
            <a:ext cx="1253275" cy="16228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8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rd 1">
            <a:extLst>
              <a:ext uri="{FF2B5EF4-FFF2-40B4-BE49-F238E27FC236}">
                <a16:creationId xmlns:a16="http://schemas.microsoft.com/office/drawing/2014/main" id="{AE13C7B9-9BF1-674E-B12C-439542196A93}"/>
              </a:ext>
            </a:extLst>
          </p:cNvPr>
          <p:cNvSpPr/>
          <p:nvPr/>
        </p:nvSpPr>
        <p:spPr>
          <a:xfrm>
            <a:off x="500062" y="591775"/>
            <a:ext cx="842963" cy="1050131"/>
          </a:xfrm>
          <a:prstGeom prst="flowChartPunchedCar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</a:rPr>
              <a:t>Player.js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1B6EDB-0536-DA4E-8CE2-B7A007873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818" y="386226"/>
            <a:ext cx="4710124" cy="45786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FA61457-675C-8A4B-A943-10D1B4ECE9CD}"/>
              </a:ext>
            </a:extLst>
          </p:cNvPr>
          <p:cNvCxnSpPr>
            <a:stCxn id="2" idx="3"/>
          </p:cNvCxnSpPr>
          <p:nvPr/>
        </p:nvCxnSpPr>
        <p:spPr>
          <a:xfrm flipV="1">
            <a:off x="1343025" y="1116840"/>
            <a:ext cx="171450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BF2D2AD-11BC-D441-A77D-C4C36126215C}"/>
              </a:ext>
            </a:extLst>
          </p:cNvPr>
          <p:cNvSpPr/>
          <p:nvPr/>
        </p:nvSpPr>
        <p:spPr>
          <a:xfrm>
            <a:off x="3686175" y="1116840"/>
            <a:ext cx="2671763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BFCC69-1B30-8345-AC20-048A5B97E31B}"/>
              </a:ext>
            </a:extLst>
          </p:cNvPr>
          <p:cNvSpPr/>
          <p:nvPr/>
        </p:nvSpPr>
        <p:spPr>
          <a:xfrm>
            <a:off x="3810000" y="1869322"/>
            <a:ext cx="2119314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2EA3B4-AA80-5F40-9D8E-D8A9CEECB58F}"/>
              </a:ext>
            </a:extLst>
          </p:cNvPr>
          <p:cNvSpPr/>
          <p:nvPr/>
        </p:nvSpPr>
        <p:spPr>
          <a:xfrm>
            <a:off x="3810000" y="2183640"/>
            <a:ext cx="2671763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5C844C-4547-0347-90B2-5E70003F6E69}"/>
              </a:ext>
            </a:extLst>
          </p:cNvPr>
          <p:cNvSpPr/>
          <p:nvPr/>
        </p:nvSpPr>
        <p:spPr>
          <a:xfrm>
            <a:off x="3809999" y="2492242"/>
            <a:ext cx="3855245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6E5066-1115-3045-9A60-092555C668AB}"/>
              </a:ext>
            </a:extLst>
          </p:cNvPr>
          <p:cNvSpPr/>
          <p:nvPr/>
        </p:nvSpPr>
        <p:spPr>
          <a:xfrm>
            <a:off x="3810000" y="2800844"/>
            <a:ext cx="3326606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D703C2-CD67-2A4B-8AFC-4D0C875AA728}"/>
              </a:ext>
            </a:extLst>
          </p:cNvPr>
          <p:cNvSpPr/>
          <p:nvPr/>
        </p:nvSpPr>
        <p:spPr>
          <a:xfrm>
            <a:off x="3686175" y="3545250"/>
            <a:ext cx="1514476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AFF661-848B-A545-86F1-23C17A460D2F}"/>
              </a:ext>
            </a:extLst>
          </p:cNvPr>
          <p:cNvSpPr/>
          <p:nvPr/>
        </p:nvSpPr>
        <p:spPr>
          <a:xfrm>
            <a:off x="3686175" y="4168170"/>
            <a:ext cx="3107531" cy="183323"/>
          </a:xfrm>
          <a:prstGeom prst="rect">
            <a:avLst/>
          </a:prstGeom>
          <a:noFill/>
          <a:ln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491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4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Variables &amp; </a:t>
            </a:r>
            <a:r>
              <a:rPr lang="en-AU" sz="3600">
                <a:solidFill>
                  <a:srgbClr val="FFFFFF"/>
                </a:solidFill>
              </a:rPr>
              <a:t>an Enemy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62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69BB13-DF23-6741-9EC1-B8EB25C415E9}"/>
              </a:ext>
            </a:extLst>
          </p:cNvPr>
          <p:cNvSpPr txBox="1"/>
          <p:nvPr/>
        </p:nvSpPr>
        <p:spPr>
          <a:xfrm>
            <a:off x="622071" y="1420483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FFFF00"/>
                </a:solidFill>
              </a:rPr>
              <a:t>Recap: What is a variable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1A8AD7-ADEA-7A48-8853-2348238C1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279" y="1928003"/>
            <a:ext cx="3790111" cy="227406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AD721F-5F10-2848-8661-749A6997116A}"/>
              </a:ext>
            </a:extLst>
          </p:cNvPr>
          <p:cNvCxnSpPr/>
          <p:nvPr/>
        </p:nvCxnSpPr>
        <p:spPr>
          <a:xfrm flipH="1">
            <a:off x="5187351" y="2697192"/>
            <a:ext cx="908649" cy="529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3CEE95-1399-7B47-8B48-741ABFCF7D8C}"/>
              </a:ext>
            </a:extLst>
          </p:cNvPr>
          <p:cNvCxnSpPr>
            <a:cxnSpLocks/>
          </p:cNvCxnSpPr>
          <p:nvPr/>
        </p:nvCxnSpPr>
        <p:spPr>
          <a:xfrm>
            <a:off x="2639683" y="3278038"/>
            <a:ext cx="1135812" cy="2127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F9041A-A6F3-4A4C-BC97-E9AE3BC66A5A}"/>
              </a:ext>
            </a:extLst>
          </p:cNvPr>
          <p:cNvCxnSpPr/>
          <p:nvPr/>
        </p:nvCxnSpPr>
        <p:spPr>
          <a:xfrm flipH="1">
            <a:off x="5512279" y="1525271"/>
            <a:ext cx="908649" cy="529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E22FB4-6688-2D47-820D-66ABD4EF1F99}"/>
              </a:ext>
            </a:extLst>
          </p:cNvPr>
          <p:cNvCxnSpPr>
            <a:cxnSpLocks/>
          </p:cNvCxnSpPr>
          <p:nvPr/>
        </p:nvCxnSpPr>
        <p:spPr>
          <a:xfrm>
            <a:off x="1712194" y="2295181"/>
            <a:ext cx="5589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AF47A1B-1263-3E47-82BC-D91E949AC673}"/>
              </a:ext>
            </a:extLst>
          </p:cNvPr>
          <p:cNvSpPr txBox="1"/>
          <p:nvPr/>
        </p:nvSpPr>
        <p:spPr>
          <a:xfrm>
            <a:off x="6096000" y="2543303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E55D73-3830-8C41-B35E-F71646EC7548}"/>
              </a:ext>
            </a:extLst>
          </p:cNvPr>
          <p:cNvSpPr txBox="1"/>
          <p:nvPr/>
        </p:nvSpPr>
        <p:spPr>
          <a:xfrm>
            <a:off x="6420928" y="137138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825220-1DCA-C049-9354-B7157D839690}"/>
              </a:ext>
            </a:extLst>
          </p:cNvPr>
          <p:cNvSpPr txBox="1"/>
          <p:nvPr/>
        </p:nvSpPr>
        <p:spPr>
          <a:xfrm>
            <a:off x="1991675" y="3124149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AD214F-7BB0-664D-8A3D-B13AC7F84E2E}"/>
              </a:ext>
            </a:extLst>
          </p:cNvPr>
          <p:cNvSpPr txBox="1"/>
          <p:nvPr/>
        </p:nvSpPr>
        <p:spPr>
          <a:xfrm>
            <a:off x="1107347" y="2141292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0440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CAE1C2-1BA7-054B-89FE-8A9EAE977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173" y="1306257"/>
            <a:ext cx="3316162" cy="7677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1A3324-7408-0946-AF8C-ACB320110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3" y="3095760"/>
            <a:ext cx="3587683" cy="11044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76E093-B691-A24D-A88A-5C35A090820F}"/>
              </a:ext>
            </a:extLst>
          </p:cNvPr>
          <p:cNvSpPr txBox="1"/>
          <p:nvPr/>
        </p:nvSpPr>
        <p:spPr>
          <a:xfrm>
            <a:off x="5366260" y="1536258"/>
            <a:ext cx="3079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variable inside a function in</a:t>
            </a:r>
          </a:p>
          <a:p>
            <a:r>
              <a:rPr lang="en-US">
                <a:solidFill>
                  <a:schemeClr val="bg1"/>
                </a:solidFill>
              </a:rPr>
              <a:t>Chrome Dev tools.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E1F9EB-1FA0-F148-AE6D-132FC33565D1}"/>
              </a:ext>
            </a:extLst>
          </p:cNvPr>
          <p:cNvCxnSpPr>
            <a:cxnSpLocks/>
          </p:cNvCxnSpPr>
          <p:nvPr/>
        </p:nvCxnSpPr>
        <p:spPr>
          <a:xfrm flipH="1">
            <a:off x="4178742" y="1690146"/>
            <a:ext cx="112411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59AEE7-3A61-274A-A5C4-500FF9D2B325}"/>
              </a:ext>
            </a:extLst>
          </p:cNvPr>
          <p:cNvSpPr txBox="1"/>
          <p:nvPr/>
        </p:nvSpPr>
        <p:spPr>
          <a:xfrm>
            <a:off x="4115335" y="2334541"/>
            <a:ext cx="3457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Type the variable name and then 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26480-1167-BE4A-B321-B04FD278CDF6}"/>
              </a:ext>
            </a:extLst>
          </p:cNvPr>
          <p:cNvSpPr txBox="1"/>
          <p:nvPr/>
        </p:nvSpPr>
        <p:spPr>
          <a:xfrm>
            <a:off x="5059234" y="3590856"/>
            <a:ext cx="3339376" cy="369332"/>
          </a:xfrm>
          <a:prstGeom prst="rect">
            <a:avLst/>
          </a:prstGeom>
          <a:solidFill>
            <a:srgbClr val="000000"/>
          </a:solidFill>
          <a:ln w="2222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accent3"/>
                </a:solidFill>
                <a:highlight>
                  <a:srgbClr val="000000"/>
                </a:highlight>
              </a:rPr>
              <a:t>What just happened and Why?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78E5DB8-D9FD-454D-A2C1-FC0F35A8DEAB}"/>
              </a:ext>
            </a:extLst>
          </p:cNvPr>
          <p:cNvCxnSpPr>
            <a:cxnSpLocks/>
          </p:cNvCxnSpPr>
          <p:nvPr/>
        </p:nvCxnSpPr>
        <p:spPr>
          <a:xfrm flipH="1">
            <a:off x="1588520" y="2527480"/>
            <a:ext cx="2526815" cy="702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C02C3-578F-824D-937F-F0137DC17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8" y="1234774"/>
            <a:ext cx="3333857" cy="1217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9F5C9D-2D56-0449-A526-E8DB7D249D20}"/>
              </a:ext>
            </a:extLst>
          </p:cNvPr>
          <p:cNvSpPr txBox="1"/>
          <p:nvPr/>
        </p:nvSpPr>
        <p:spPr>
          <a:xfrm>
            <a:off x="5005839" y="1488403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This time just type out the variable but not in</a:t>
            </a:r>
          </a:p>
          <a:p>
            <a:r>
              <a:rPr lang="en-US">
                <a:solidFill>
                  <a:schemeClr val="bg1"/>
                </a:solidFill>
              </a:rPr>
              <a:t>a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24D8C1-0698-F54F-AD7D-068A3270202E}"/>
              </a:ext>
            </a:extLst>
          </p:cNvPr>
          <p:cNvSpPr txBox="1"/>
          <p:nvPr/>
        </p:nvSpPr>
        <p:spPr>
          <a:xfrm>
            <a:off x="4959118" y="2562990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Again, type the variable on the Chrome Dev</a:t>
            </a:r>
          </a:p>
          <a:p>
            <a:r>
              <a:rPr lang="en-US">
                <a:solidFill>
                  <a:schemeClr val="bg1"/>
                </a:solidFill>
              </a:rPr>
              <a:t>tools command line and press ENTER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DD857A-62C8-9843-8693-AFDAE0719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478" y="3517436"/>
            <a:ext cx="3817586" cy="137136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3B368D-F1BC-684B-9ACE-AAB97655AEAA}"/>
              </a:ext>
            </a:extLst>
          </p:cNvPr>
          <p:cNvCxnSpPr/>
          <p:nvPr/>
        </p:nvCxnSpPr>
        <p:spPr>
          <a:xfrm flipH="1">
            <a:off x="1688636" y="1621892"/>
            <a:ext cx="331720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F8635C-203E-3B45-85C1-F0047926FA61}"/>
              </a:ext>
            </a:extLst>
          </p:cNvPr>
          <p:cNvCxnSpPr/>
          <p:nvPr/>
        </p:nvCxnSpPr>
        <p:spPr>
          <a:xfrm flipH="1">
            <a:off x="1815451" y="2723177"/>
            <a:ext cx="3143667" cy="867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846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Variable Scope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19DB68-5A23-D441-9841-3E1C50D7B2EF}"/>
              </a:ext>
            </a:extLst>
          </p:cNvPr>
          <p:cNvSpPr/>
          <p:nvPr/>
        </p:nvSpPr>
        <p:spPr>
          <a:xfrm>
            <a:off x="700816" y="1301519"/>
            <a:ext cx="4932421" cy="3323877"/>
          </a:xfrm>
          <a:prstGeom prst="roundRect">
            <a:avLst/>
          </a:prstGeom>
          <a:solidFill>
            <a:srgbClr val="C0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>
                <a:solidFill>
                  <a:schemeClr val="bg1"/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main.js</a:t>
            </a:r>
          </a:p>
          <a:p>
            <a:endParaRPr lang="en-US" b="1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en-US" b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anotherVar</a:t>
            </a:r>
            <a:r>
              <a:rPr lang="en-US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 am elsewhere”;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892AB1-7237-3D49-8B45-55240DD8F537}"/>
              </a:ext>
            </a:extLst>
          </p:cNvPr>
          <p:cNvSpPr/>
          <p:nvPr/>
        </p:nvSpPr>
        <p:spPr>
          <a:xfrm>
            <a:off x="2092976" y="2910061"/>
            <a:ext cx="3266610" cy="1388286"/>
          </a:xfrm>
          <a:prstGeom prst="roundRect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/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 test(){</a:t>
            </a:r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var </a:t>
            </a:r>
            <a:r>
              <a:rPr lang="en-US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myVar</a:t>
            </a:r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“I am here”;</a:t>
            </a:r>
          </a:p>
          <a:p>
            <a:r>
              <a:rPr lang="en-US" b="1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2D6EFD-EBD7-AE48-8D2B-C664096DB466}"/>
              </a:ext>
            </a:extLst>
          </p:cNvPr>
          <p:cNvSpPr txBox="1"/>
          <p:nvPr/>
        </p:nvSpPr>
        <p:spPr>
          <a:xfrm>
            <a:off x="6233938" y="2910061"/>
            <a:ext cx="27510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b="1">
                <a:solidFill>
                  <a:schemeClr val="bg1"/>
                </a:solidFill>
              </a:rPr>
              <a:t>scope</a:t>
            </a:r>
            <a:r>
              <a:rPr lang="en-US">
                <a:solidFill>
                  <a:schemeClr val="bg1"/>
                </a:solidFill>
              </a:rPr>
              <a:t> of this variable is</a:t>
            </a:r>
          </a:p>
          <a:p>
            <a:r>
              <a:rPr lang="en-US" i="1">
                <a:solidFill>
                  <a:schemeClr val="accent3"/>
                </a:solidFill>
                <a:highlight>
                  <a:srgbClr val="000000"/>
                </a:highlight>
              </a:rPr>
              <a:t>local</a:t>
            </a:r>
            <a:r>
              <a:rPr lang="en-US">
                <a:solidFill>
                  <a:schemeClr val="bg1"/>
                </a:solidFill>
              </a:rPr>
              <a:t> to the function. That is, it</a:t>
            </a:r>
          </a:p>
          <a:p>
            <a:r>
              <a:rPr lang="en-US">
                <a:solidFill>
                  <a:schemeClr val="bg1"/>
                </a:solidFill>
              </a:rPr>
              <a:t>can only be accessed from code</a:t>
            </a:r>
          </a:p>
          <a:p>
            <a:r>
              <a:rPr lang="en-US">
                <a:solidFill>
                  <a:schemeClr val="bg1"/>
                </a:solidFill>
              </a:rPr>
              <a:t>that sits inside the function.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EF409F-22B0-7A4B-915D-727639C23AB7}"/>
              </a:ext>
            </a:extLst>
          </p:cNvPr>
          <p:cNvCxnSpPr/>
          <p:nvPr/>
        </p:nvCxnSpPr>
        <p:spPr>
          <a:xfrm flipH="1">
            <a:off x="3530785" y="3076923"/>
            <a:ext cx="2703153" cy="40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492A399-D29A-8242-B459-FD0B946A3ED7}"/>
              </a:ext>
            </a:extLst>
          </p:cNvPr>
          <p:cNvSpPr txBox="1"/>
          <p:nvPr/>
        </p:nvSpPr>
        <p:spPr>
          <a:xfrm>
            <a:off x="5852381" y="1068252"/>
            <a:ext cx="26613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b="1">
                <a:solidFill>
                  <a:schemeClr val="bg1"/>
                </a:solidFill>
              </a:rPr>
              <a:t>scope</a:t>
            </a:r>
            <a:r>
              <a:rPr lang="en-US">
                <a:solidFill>
                  <a:schemeClr val="bg1"/>
                </a:solidFill>
              </a:rPr>
              <a:t> of this variable is</a:t>
            </a:r>
          </a:p>
          <a:p>
            <a:r>
              <a:rPr lang="en-US" i="1">
                <a:solidFill>
                  <a:schemeClr val="accent3"/>
                </a:solidFill>
                <a:highlight>
                  <a:srgbClr val="000000"/>
                </a:highlight>
              </a:rPr>
              <a:t>global</a:t>
            </a:r>
            <a:r>
              <a:rPr lang="en-US">
                <a:solidFill>
                  <a:schemeClr val="bg1"/>
                </a:solidFill>
              </a:rPr>
              <a:t>. It can be accessed from</a:t>
            </a:r>
          </a:p>
          <a:p>
            <a:r>
              <a:rPr lang="en-US">
                <a:solidFill>
                  <a:schemeClr val="bg1"/>
                </a:solidFill>
              </a:rPr>
              <a:t>anywhere inside the program.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1E2D4-B51D-A745-9F72-D11BD439FE33}"/>
              </a:ext>
            </a:extLst>
          </p:cNvPr>
          <p:cNvCxnSpPr/>
          <p:nvPr/>
        </p:nvCxnSpPr>
        <p:spPr>
          <a:xfrm flipH="1">
            <a:off x="2092976" y="1221425"/>
            <a:ext cx="3633704" cy="707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96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644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5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</a:t>
            </a:r>
            <a:r>
              <a:rPr lang="en-AU" sz="3600">
                <a:solidFill>
                  <a:srgbClr val="FFFFFF"/>
                </a:solidFill>
              </a:rPr>
              <a:t>Adding Component Behaviour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5944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214930" y="259087"/>
            <a:ext cx="4698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Create a Component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219BF7-26ED-3843-8DD4-F6CBFF5AF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24" y="1340066"/>
            <a:ext cx="8572500" cy="3517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C11564-43C2-7841-8853-B94EF27AF454}"/>
              </a:ext>
            </a:extLst>
          </p:cNvPr>
          <p:cNvSpPr/>
          <p:nvPr/>
        </p:nvSpPr>
        <p:spPr>
          <a:xfrm>
            <a:off x="413816" y="1340066"/>
            <a:ext cx="2923410" cy="268462"/>
          </a:xfrm>
          <a:prstGeom prst="rect">
            <a:avLst/>
          </a:prstGeom>
          <a:noFill/>
          <a:ln w="41275"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965E41-5F9F-B448-B5E0-C72A8C2A598F}"/>
              </a:ext>
            </a:extLst>
          </p:cNvPr>
          <p:cNvSpPr/>
          <p:nvPr/>
        </p:nvSpPr>
        <p:spPr>
          <a:xfrm>
            <a:off x="6073749" y="1620225"/>
            <a:ext cx="853217" cy="268462"/>
          </a:xfrm>
          <a:prstGeom prst="rect">
            <a:avLst/>
          </a:prstGeom>
          <a:noFill/>
          <a:ln w="41275"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8189E-5056-BB48-B941-3DA6EA7CF640}"/>
              </a:ext>
            </a:extLst>
          </p:cNvPr>
          <p:cNvSpPr txBox="1"/>
          <p:nvPr/>
        </p:nvSpPr>
        <p:spPr>
          <a:xfrm>
            <a:off x="4578674" y="836691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Create a Crafty component entity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CF571D-7248-414B-BC9B-FFF69AE58E31}"/>
              </a:ext>
            </a:extLst>
          </p:cNvPr>
          <p:cNvSpPr txBox="1"/>
          <p:nvPr/>
        </p:nvSpPr>
        <p:spPr>
          <a:xfrm>
            <a:off x="5224983" y="2791239"/>
            <a:ext cx="2403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Give the component Gravity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559DA65-B580-0E4D-BECC-5EEB86BDA843}"/>
              </a:ext>
            </a:extLst>
          </p:cNvPr>
          <p:cNvCxnSpPr>
            <a:cxnSpLocks/>
          </p:cNvCxnSpPr>
          <p:nvPr/>
        </p:nvCxnSpPr>
        <p:spPr>
          <a:xfrm flipH="1" flipV="1">
            <a:off x="6419920" y="2034257"/>
            <a:ext cx="5770" cy="8242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363E3B-4D13-DB42-8364-9375A0A79F9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314868" y="990580"/>
            <a:ext cx="3263806" cy="349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420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Components give you power!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28737-D03E-4D4B-A04F-38C5A1E0C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6" y="1359225"/>
            <a:ext cx="6464300" cy="2438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EF18D7-3592-994B-9E45-71B4437310FB}"/>
              </a:ext>
            </a:extLst>
          </p:cNvPr>
          <p:cNvSpPr/>
          <p:nvPr/>
        </p:nvSpPr>
        <p:spPr>
          <a:xfrm>
            <a:off x="1374937" y="2883364"/>
            <a:ext cx="3617554" cy="647421"/>
          </a:xfrm>
          <a:prstGeom prst="rect">
            <a:avLst/>
          </a:prstGeom>
          <a:noFill/>
          <a:ln w="31750">
            <a:solidFill>
              <a:srgbClr val="FF1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8595B4-DB22-F24A-8A47-DBC19562D09A}"/>
              </a:ext>
            </a:extLst>
          </p:cNvPr>
          <p:cNvSpPr txBox="1"/>
          <p:nvPr/>
        </p:nvSpPr>
        <p:spPr>
          <a:xfrm>
            <a:off x="1888870" y="4224928"/>
            <a:ext cx="491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Adding the Gravity component, gives your component/entity</a:t>
            </a:r>
          </a:p>
          <a:p>
            <a:r>
              <a:rPr lang="en-US">
                <a:solidFill>
                  <a:schemeClr val="bg1"/>
                </a:solidFill>
              </a:rPr>
              <a:t>extra functions. You can now set the gravity speed.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EA37ABF-7036-E949-ABA9-107E0FC74138}"/>
              </a:ext>
            </a:extLst>
          </p:cNvPr>
          <p:cNvCxnSpPr/>
          <p:nvPr/>
        </p:nvCxnSpPr>
        <p:spPr>
          <a:xfrm flipH="1" flipV="1">
            <a:off x="2195895" y="3390622"/>
            <a:ext cx="113466" cy="8343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64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648000" y="123390"/>
            <a:ext cx="8064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b="1" dirty="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What we will be doing</a:t>
            </a:r>
            <a:endParaRPr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9826A5-F5DA-6F4F-94BD-6613E53278A4}"/>
              </a:ext>
            </a:extLst>
          </p:cNvPr>
          <p:cNvSpPr txBox="1"/>
          <p:nvPr/>
        </p:nvSpPr>
        <p:spPr>
          <a:xfrm>
            <a:off x="2754702" y="1788543"/>
            <a:ext cx="33073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Learning Javascript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Basic coding concepts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Building an endless shooter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bg1"/>
                </a:solidFill>
              </a:rPr>
              <a:t>Using our own web servers</a:t>
            </a:r>
          </a:p>
        </p:txBody>
      </p:sp>
    </p:spTree>
    <p:extLst>
      <p:ext uri="{BB962C8B-B14F-4D97-AF65-F5344CB8AC3E}">
        <p14:creationId xmlns:p14="http://schemas.microsoft.com/office/powerpoint/2010/main" val="38197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881A08C5-69A5-1343-BE87-188D299075A6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644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6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</a:t>
            </a:r>
            <a:r>
              <a:rPr lang="en-AU" sz="3600">
                <a:solidFill>
                  <a:srgbClr val="FFFFFF"/>
                </a:solidFill>
              </a:rPr>
              <a:t>Multiple enemies!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92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FAB023-C696-804C-862F-F9711E294460}"/>
              </a:ext>
            </a:extLst>
          </p:cNvPr>
          <p:cNvSpPr txBox="1"/>
          <p:nvPr/>
        </p:nvSpPr>
        <p:spPr>
          <a:xfrm>
            <a:off x="740864" y="874353"/>
            <a:ext cx="3454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Let’s say I had a character thus: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59BA8C-9672-7D4E-ABD8-21433285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120" y="1555939"/>
            <a:ext cx="2669457" cy="3122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B350C-63CA-7844-BFB1-424826A459B4}"/>
              </a:ext>
            </a:extLst>
          </p:cNvPr>
          <p:cNvSpPr txBox="1"/>
          <p:nvPr/>
        </p:nvSpPr>
        <p:spPr>
          <a:xfrm>
            <a:off x="3990210" y="206129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...and a function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BB75D1-2FAA-9F43-B7A7-DFB961A1BEE9}"/>
              </a:ext>
            </a:extLst>
          </p:cNvPr>
          <p:cNvSpPr txBox="1"/>
          <p:nvPr/>
        </p:nvSpPr>
        <p:spPr>
          <a:xfrm>
            <a:off x="5816351" y="2061293"/>
            <a:ext cx="2390398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FF15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5A372-83F0-2249-BAA3-BDE984EF2454}"/>
              </a:ext>
            </a:extLst>
          </p:cNvPr>
          <p:cNvSpPr txBox="1"/>
          <p:nvPr/>
        </p:nvSpPr>
        <p:spPr>
          <a:xfrm>
            <a:off x="4110385" y="2926741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... that makes the character take </a:t>
            </a:r>
            <a:r>
              <a:rPr lang="en-US" sz="1800" b="1">
                <a:solidFill>
                  <a:schemeClr val="bg1"/>
                </a:solidFill>
              </a:rPr>
              <a:t>one</a:t>
            </a:r>
            <a:r>
              <a:rPr lang="en-US" sz="1800">
                <a:solidFill>
                  <a:schemeClr val="bg1"/>
                </a:solidFill>
              </a:rPr>
              <a:t> step.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95C04-5F79-9141-B600-EA59B19DC2EA}"/>
              </a:ext>
            </a:extLst>
          </p:cNvPr>
          <p:cNvSpPr txBox="1"/>
          <p:nvPr/>
        </p:nvSpPr>
        <p:spPr>
          <a:xfrm>
            <a:off x="4262820" y="3792189"/>
            <a:ext cx="4647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... What if you wanted him to take 10 steps?</a:t>
            </a:r>
          </a:p>
        </p:txBody>
      </p:sp>
    </p:spTree>
    <p:extLst>
      <p:ext uri="{BB962C8B-B14F-4D97-AF65-F5344CB8AC3E}">
        <p14:creationId xmlns:p14="http://schemas.microsoft.com/office/powerpoint/2010/main" val="2841415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492471-2AC3-224C-A644-898F2EE33CA7}"/>
              </a:ext>
            </a:extLst>
          </p:cNvPr>
          <p:cNvSpPr txBox="1"/>
          <p:nvPr/>
        </p:nvSpPr>
        <p:spPr>
          <a:xfrm>
            <a:off x="426053" y="636293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You could call the function 10 times...?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A26DA-24A5-0746-A92F-ABF1213383EF}"/>
              </a:ext>
            </a:extLst>
          </p:cNvPr>
          <p:cNvSpPr txBox="1"/>
          <p:nvPr/>
        </p:nvSpPr>
        <p:spPr>
          <a:xfrm>
            <a:off x="496812" y="1186940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4F7D6E-44AC-BF44-BDE6-E4B1A760FB80}"/>
              </a:ext>
            </a:extLst>
          </p:cNvPr>
          <p:cNvSpPr txBox="1"/>
          <p:nvPr/>
        </p:nvSpPr>
        <p:spPr>
          <a:xfrm>
            <a:off x="769352" y="1459480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F38880-BB91-1C43-8A9C-34ABA1E536B1}"/>
              </a:ext>
            </a:extLst>
          </p:cNvPr>
          <p:cNvSpPr txBox="1"/>
          <p:nvPr/>
        </p:nvSpPr>
        <p:spPr>
          <a:xfrm>
            <a:off x="1041892" y="1737587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30893-94D2-A043-BD40-4B9E5B24F080}"/>
              </a:ext>
            </a:extLst>
          </p:cNvPr>
          <p:cNvSpPr txBox="1"/>
          <p:nvPr/>
        </p:nvSpPr>
        <p:spPr>
          <a:xfrm>
            <a:off x="1314432" y="2010127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9B28B-6A92-344A-BF04-8A07C9DF2C26}"/>
              </a:ext>
            </a:extLst>
          </p:cNvPr>
          <p:cNvSpPr txBox="1"/>
          <p:nvPr/>
        </p:nvSpPr>
        <p:spPr>
          <a:xfrm>
            <a:off x="1586972" y="2282667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C5A1B-DD12-D843-976F-12DBD1C26E16}"/>
              </a:ext>
            </a:extLst>
          </p:cNvPr>
          <p:cNvSpPr txBox="1"/>
          <p:nvPr/>
        </p:nvSpPr>
        <p:spPr>
          <a:xfrm>
            <a:off x="1859512" y="2585248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15838D-64CF-B546-A043-EC1950D70D31}"/>
              </a:ext>
            </a:extLst>
          </p:cNvPr>
          <p:cNvSpPr txBox="1"/>
          <p:nvPr/>
        </p:nvSpPr>
        <p:spPr>
          <a:xfrm>
            <a:off x="2132052" y="2857788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C32955-608D-484A-97B8-5549A858CCD8}"/>
              </a:ext>
            </a:extLst>
          </p:cNvPr>
          <p:cNvSpPr txBox="1"/>
          <p:nvPr/>
        </p:nvSpPr>
        <p:spPr>
          <a:xfrm>
            <a:off x="2404592" y="3135895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D67DC5-E2D9-FB46-8E58-65AD502350AC}"/>
              </a:ext>
            </a:extLst>
          </p:cNvPr>
          <p:cNvSpPr txBox="1"/>
          <p:nvPr/>
        </p:nvSpPr>
        <p:spPr>
          <a:xfrm>
            <a:off x="2677132" y="3408435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DCFF74-E751-A345-8356-BBECEBC55487}"/>
              </a:ext>
            </a:extLst>
          </p:cNvPr>
          <p:cNvSpPr txBox="1"/>
          <p:nvPr/>
        </p:nvSpPr>
        <p:spPr>
          <a:xfrm>
            <a:off x="2949672" y="3680975"/>
            <a:ext cx="1011815" cy="369332"/>
          </a:xfrm>
          <a:prstGeom prst="rect">
            <a:avLst/>
          </a:prstGeom>
          <a:solidFill>
            <a:schemeClr val="accent4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800" b="1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en-US" sz="1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B02B4B-E5B6-8448-ABD0-600F79FBDF67}"/>
              </a:ext>
            </a:extLst>
          </p:cNvPr>
          <p:cNvSpPr txBox="1"/>
          <p:nvPr/>
        </p:nvSpPr>
        <p:spPr>
          <a:xfrm>
            <a:off x="4155960" y="3593101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Is that a good idea?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A3F9A9-C30F-564A-894F-B3A58BC508C9}"/>
              </a:ext>
            </a:extLst>
          </p:cNvPr>
          <p:cNvSpPr txBox="1"/>
          <p:nvPr/>
        </p:nvSpPr>
        <p:spPr>
          <a:xfrm>
            <a:off x="3143867" y="4238302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What if you wanted to take 1000 steps?</a:t>
            </a:r>
          </a:p>
        </p:txBody>
      </p:sp>
    </p:spTree>
    <p:extLst>
      <p:ext uri="{BB962C8B-B14F-4D97-AF65-F5344CB8AC3E}">
        <p14:creationId xmlns:p14="http://schemas.microsoft.com/office/powerpoint/2010/main" val="2554241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For....Loops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9ED1D-3012-7348-9FCB-EFE3AD60F69D}"/>
              </a:ext>
            </a:extLst>
          </p:cNvPr>
          <p:cNvSpPr txBox="1"/>
          <p:nvPr/>
        </p:nvSpPr>
        <p:spPr>
          <a:xfrm>
            <a:off x="622071" y="1070132"/>
            <a:ext cx="4479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Another way of repeating an instruction!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004A9F-6EB9-D94B-BC3F-FE33E383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516" y="2335270"/>
            <a:ext cx="3492500" cy="119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43F57-BABC-BF42-BDDF-4A9F4F112D19}"/>
              </a:ext>
            </a:extLst>
          </p:cNvPr>
          <p:cNvSpPr txBox="1"/>
          <p:nvPr/>
        </p:nvSpPr>
        <p:spPr>
          <a:xfrm>
            <a:off x="3448486" y="1787671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counter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3E66F3-16A4-6745-9533-0AFA8A56740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38978" y="2095448"/>
            <a:ext cx="12181" cy="4341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E9FB49-8B95-A544-91A3-E5ABACFA4F23}"/>
              </a:ext>
            </a:extLst>
          </p:cNvPr>
          <p:cNvSpPr txBox="1"/>
          <p:nvPr/>
        </p:nvSpPr>
        <p:spPr>
          <a:xfrm>
            <a:off x="4371766" y="1773615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number of repetitions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EE541E5-CB0D-3547-B044-24CD3609E571}"/>
              </a:ext>
            </a:extLst>
          </p:cNvPr>
          <p:cNvCxnSpPr>
            <a:cxnSpLocks/>
          </p:cNvCxnSpPr>
          <p:nvPr/>
        </p:nvCxnSpPr>
        <p:spPr>
          <a:xfrm flipH="1">
            <a:off x="4665443" y="2025137"/>
            <a:ext cx="760887" cy="5044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8D6A2D-9684-064F-A49A-49E209BA7296}"/>
              </a:ext>
            </a:extLst>
          </p:cNvPr>
          <p:cNvSpPr txBox="1"/>
          <p:nvPr/>
        </p:nvSpPr>
        <p:spPr>
          <a:xfrm>
            <a:off x="3362811" y="3975072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code to run on each repetition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C81892-C184-1944-B205-6E82C2F9C323}"/>
              </a:ext>
            </a:extLst>
          </p:cNvPr>
          <p:cNvCxnSpPr>
            <a:cxnSpLocks/>
          </p:cNvCxnSpPr>
          <p:nvPr/>
        </p:nvCxnSpPr>
        <p:spPr>
          <a:xfrm flipV="1">
            <a:off x="3644251" y="3043550"/>
            <a:ext cx="0" cy="987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74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B51B0EAB-F3EC-0743-8AE2-909993B59297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6449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>
                <a:solidFill>
                  <a:srgbClr val="FFFFFF"/>
                </a:solidFill>
              </a:rPr>
              <a:t>Lesson </a:t>
            </a:r>
            <a:r>
              <a:rPr lang="en-AU" sz="3600" dirty="0">
                <a:solidFill>
                  <a:srgbClr val="FFFFFF"/>
                </a:solidFill>
              </a:rPr>
              <a:t>7</a:t>
            </a:r>
            <a:r>
              <a:rPr lang="en-AU" sz="3600">
                <a:solidFill>
                  <a:srgbClr val="FFFFFF"/>
                </a:solidFill>
              </a:rPr>
              <a:t> </a:t>
            </a:r>
            <a:r>
              <a:rPr lang="en-AU" sz="3600" dirty="0">
                <a:solidFill>
                  <a:srgbClr val="FFFFFF"/>
                </a:solidFill>
              </a:rPr>
              <a:t>– </a:t>
            </a:r>
            <a:r>
              <a:rPr lang="en-AU" sz="3600">
                <a:solidFill>
                  <a:srgbClr val="FFFFFF"/>
                </a:solidFill>
              </a:rPr>
              <a:t>Events</a:t>
            </a:r>
            <a:endParaRPr lang="en-AU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60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0EA2B-80AA-854A-B370-5A678EC6E9F6}"/>
              </a:ext>
            </a:extLst>
          </p:cNvPr>
          <p:cNvSpPr txBox="1"/>
          <p:nvPr/>
        </p:nvSpPr>
        <p:spPr>
          <a:xfrm>
            <a:off x="1548473" y="1795428"/>
            <a:ext cx="1588897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Player loses a life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14503-D458-BF49-80B5-24C6EDC83BA0}"/>
              </a:ext>
            </a:extLst>
          </p:cNvPr>
          <p:cNvSpPr txBox="1"/>
          <p:nvPr/>
        </p:nvSpPr>
        <p:spPr>
          <a:xfrm>
            <a:off x="4191556" y="1435007"/>
            <a:ext cx="1380506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Enemy is killed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7D5B-5C83-2F4F-9CE4-68582297E087}"/>
              </a:ext>
            </a:extLst>
          </p:cNvPr>
          <p:cNvSpPr txBox="1"/>
          <p:nvPr/>
        </p:nvSpPr>
        <p:spPr>
          <a:xfrm>
            <a:off x="3931253" y="2409477"/>
            <a:ext cx="1199367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End of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E457DF-459E-4A46-AA6A-2E7378A4E18C}"/>
              </a:ext>
            </a:extLst>
          </p:cNvPr>
          <p:cNvSpPr txBox="1"/>
          <p:nvPr/>
        </p:nvSpPr>
        <p:spPr>
          <a:xfrm>
            <a:off x="5191612" y="3416207"/>
            <a:ext cx="1348446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30A0"/>
                </a:solidFill>
              </a:rPr>
              <a:t>Score updated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A92D8A-7A15-7345-9F99-DE62B3AF00AD}"/>
              </a:ext>
            </a:extLst>
          </p:cNvPr>
          <p:cNvSpPr txBox="1"/>
          <p:nvPr/>
        </p:nvSpPr>
        <p:spPr>
          <a:xfrm>
            <a:off x="1307081" y="3570095"/>
            <a:ext cx="1736373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High score reached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AF7B3F-63AA-7245-8B82-7FF578CE9428}"/>
              </a:ext>
            </a:extLst>
          </p:cNvPr>
          <p:cNvSpPr txBox="1"/>
          <p:nvPr/>
        </p:nvSpPr>
        <p:spPr>
          <a:xfrm>
            <a:off x="6474219" y="2209244"/>
            <a:ext cx="1268296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Game 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E70AC-1D1C-0F44-B541-1249563FFDDD}"/>
              </a:ext>
            </a:extLst>
          </p:cNvPr>
          <p:cNvSpPr txBox="1"/>
          <p:nvPr/>
        </p:nvSpPr>
        <p:spPr>
          <a:xfrm>
            <a:off x="5992547" y="891865"/>
            <a:ext cx="1388522" cy="307777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Level complete</a:t>
            </a:r>
          </a:p>
        </p:txBody>
      </p:sp>
    </p:spTree>
    <p:extLst>
      <p:ext uri="{BB962C8B-B14F-4D97-AF65-F5344CB8AC3E}">
        <p14:creationId xmlns:p14="http://schemas.microsoft.com/office/powerpoint/2010/main" val="1718433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27736-7421-2A4A-8275-F1E074830169}"/>
              </a:ext>
            </a:extLst>
          </p:cNvPr>
          <p:cNvSpPr txBox="1"/>
          <p:nvPr/>
        </p:nvSpPr>
        <p:spPr>
          <a:xfrm>
            <a:off x="2419308" y="1388286"/>
            <a:ext cx="416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When an EVENT occurs, we </a:t>
            </a:r>
            <a:r>
              <a:rPr lang="en-US" sz="1800" i="1">
                <a:solidFill>
                  <a:schemeClr val="bg1"/>
                </a:solidFill>
              </a:rPr>
              <a:t>may</a:t>
            </a:r>
            <a:r>
              <a:rPr lang="en-US" sz="1800">
                <a:solidFill>
                  <a:schemeClr val="bg1"/>
                </a:solidFill>
              </a:rPr>
              <a:t> want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to run some Javascript code!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09CE01-7A0C-FB46-A2AD-63E0C1788C3A}"/>
              </a:ext>
            </a:extLst>
          </p:cNvPr>
          <p:cNvCxnSpPr>
            <a:stCxn id="2" idx="2"/>
          </p:cNvCxnSpPr>
          <p:nvPr/>
        </p:nvCxnSpPr>
        <p:spPr>
          <a:xfrm>
            <a:off x="4499365" y="2034617"/>
            <a:ext cx="12565" cy="1202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405CD33-D039-9145-B219-60BC369F0066}"/>
              </a:ext>
            </a:extLst>
          </p:cNvPr>
          <p:cNvSpPr/>
          <p:nvPr/>
        </p:nvSpPr>
        <p:spPr>
          <a:xfrm>
            <a:off x="2522943" y="3030201"/>
            <a:ext cx="1101285" cy="6540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EVENT 1</a:t>
            </a: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F9D9D222-CAE8-EC4E-8075-A86D05FF676F}"/>
              </a:ext>
            </a:extLst>
          </p:cNvPr>
          <p:cNvSpPr/>
          <p:nvPr/>
        </p:nvSpPr>
        <p:spPr>
          <a:xfrm>
            <a:off x="5412981" y="2983479"/>
            <a:ext cx="974471" cy="747539"/>
          </a:xfrm>
          <a:prstGeom prst="hexagon">
            <a:avLst/>
          </a:prstGeom>
          <a:solidFill>
            <a:srgbClr val="C00000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Run Code!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8D3604-5F6F-9A46-B4C2-E7786F66AABF}"/>
              </a:ext>
            </a:extLst>
          </p:cNvPr>
          <p:cNvCxnSpPr>
            <a:cxnSpLocks/>
          </p:cNvCxnSpPr>
          <p:nvPr/>
        </p:nvCxnSpPr>
        <p:spPr>
          <a:xfrm flipV="1">
            <a:off x="3657598" y="3357249"/>
            <a:ext cx="17353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956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C5CF82-BEE3-3F42-BE63-0BFECFC17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700" y="1911350"/>
            <a:ext cx="5308600" cy="1320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A9EBF24-DCEF-A748-8E2C-07651A637E80}"/>
              </a:ext>
            </a:extLst>
          </p:cNvPr>
          <p:cNvCxnSpPr/>
          <p:nvPr/>
        </p:nvCxnSpPr>
        <p:spPr>
          <a:xfrm>
            <a:off x="3076923" y="1535124"/>
            <a:ext cx="0" cy="7608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0543159-95DF-064E-9648-9A3970ECFBEB}"/>
              </a:ext>
            </a:extLst>
          </p:cNvPr>
          <p:cNvSpPr txBox="1"/>
          <p:nvPr/>
        </p:nvSpPr>
        <p:spPr>
          <a:xfrm>
            <a:off x="1223691" y="1193123"/>
            <a:ext cx="3783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b="1">
                <a:solidFill>
                  <a:schemeClr val="bg1"/>
                </a:solidFill>
              </a:rPr>
              <a:t>setup</a:t>
            </a:r>
            <a:r>
              <a:rPr lang="en-US">
                <a:solidFill>
                  <a:schemeClr val="bg1"/>
                </a:solidFill>
              </a:rPr>
              <a:t> an event in Crafty, we must ‘</a:t>
            </a:r>
            <a:r>
              <a:rPr lang="en-US" b="1">
                <a:solidFill>
                  <a:schemeClr val="bg1"/>
                </a:solidFill>
              </a:rPr>
              <a:t>bind</a:t>
            </a:r>
            <a:r>
              <a:rPr lang="en-US">
                <a:solidFill>
                  <a:schemeClr val="bg1"/>
                </a:solidFill>
              </a:rPr>
              <a:t>’ 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10EC1A-0056-A04B-B2E4-2FE4E7636A36}"/>
              </a:ext>
            </a:extLst>
          </p:cNvPr>
          <p:cNvCxnSpPr>
            <a:cxnSpLocks/>
          </p:cNvCxnSpPr>
          <p:nvPr/>
        </p:nvCxnSpPr>
        <p:spPr>
          <a:xfrm flipV="1">
            <a:off x="4217142" y="2571750"/>
            <a:ext cx="0" cy="1346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8F3042A-904E-704E-BD4D-1490206091BE}"/>
              </a:ext>
            </a:extLst>
          </p:cNvPr>
          <p:cNvSpPr txBox="1"/>
          <p:nvPr/>
        </p:nvSpPr>
        <p:spPr>
          <a:xfrm>
            <a:off x="3171519" y="3924579"/>
            <a:ext cx="1973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The name of the event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DAA5AF-7AD4-8A41-B808-4A301720F32E}"/>
              </a:ext>
            </a:extLst>
          </p:cNvPr>
          <p:cNvCxnSpPr>
            <a:cxnSpLocks/>
          </p:cNvCxnSpPr>
          <p:nvPr/>
        </p:nvCxnSpPr>
        <p:spPr>
          <a:xfrm flipH="1" flipV="1">
            <a:off x="5604316" y="2510568"/>
            <a:ext cx="1323766" cy="1167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52EBEA-008A-1940-A621-A15ADC69FF2D}"/>
              </a:ext>
            </a:extLst>
          </p:cNvPr>
          <p:cNvSpPr txBox="1"/>
          <p:nvPr/>
        </p:nvSpPr>
        <p:spPr>
          <a:xfrm>
            <a:off x="5941273" y="3764015"/>
            <a:ext cx="2481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The function that is run when</a:t>
            </a:r>
          </a:p>
          <a:p>
            <a:pPr algn="ctr"/>
            <a:r>
              <a:rPr lang="en-US">
                <a:solidFill>
                  <a:schemeClr val="bg1"/>
                </a:solidFill>
              </a:rPr>
              <a:t>the event occurs</a:t>
            </a:r>
          </a:p>
        </p:txBody>
      </p:sp>
    </p:spTree>
    <p:extLst>
      <p:ext uri="{BB962C8B-B14F-4D97-AF65-F5344CB8AC3E}">
        <p14:creationId xmlns:p14="http://schemas.microsoft.com/office/powerpoint/2010/main" val="13403405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121D54-1DF5-0942-B510-9EA37C7D2E12}"/>
              </a:ext>
            </a:extLst>
          </p:cNvPr>
          <p:cNvSpPr txBox="1"/>
          <p:nvPr/>
        </p:nvSpPr>
        <p:spPr>
          <a:xfrm>
            <a:off x="622071" y="245534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Events in a Game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EA6136-37BB-8241-8553-6CB85A0E7B88}"/>
              </a:ext>
            </a:extLst>
          </p:cNvPr>
          <p:cNvSpPr txBox="1"/>
          <p:nvPr/>
        </p:nvSpPr>
        <p:spPr>
          <a:xfrm>
            <a:off x="1223691" y="1193123"/>
            <a:ext cx="3706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To </a:t>
            </a:r>
            <a:r>
              <a:rPr lang="en-US" b="1">
                <a:solidFill>
                  <a:schemeClr val="bg1"/>
                </a:solidFill>
              </a:rPr>
              <a:t>run</a:t>
            </a:r>
            <a:r>
              <a:rPr lang="en-US">
                <a:solidFill>
                  <a:schemeClr val="bg1"/>
                </a:solidFill>
              </a:rPr>
              <a:t> an event in Crafty, we must </a:t>
            </a:r>
            <a:r>
              <a:rPr lang="en-US" b="1">
                <a:solidFill>
                  <a:schemeClr val="bg1"/>
                </a:solidFill>
              </a:rPr>
              <a:t>trigger</a:t>
            </a:r>
            <a:r>
              <a:rPr lang="en-US">
                <a:solidFill>
                  <a:schemeClr val="bg1"/>
                </a:solidFill>
              </a:rPr>
              <a:t>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1C03AE-AF14-B84D-9CDC-4D64DB11D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730" y="2255223"/>
            <a:ext cx="4432300" cy="673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E7A146-7537-BC4F-B883-18022426EC2D}"/>
              </a:ext>
            </a:extLst>
          </p:cNvPr>
          <p:cNvCxnSpPr>
            <a:cxnSpLocks/>
          </p:cNvCxnSpPr>
          <p:nvPr/>
        </p:nvCxnSpPr>
        <p:spPr>
          <a:xfrm flipV="1">
            <a:off x="4211580" y="2763223"/>
            <a:ext cx="80093" cy="919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43B8CC2-D9BE-1347-B196-F2C35072B4E0}"/>
              </a:ext>
            </a:extLst>
          </p:cNvPr>
          <p:cNvSpPr txBox="1"/>
          <p:nvPr/>
        </p:nvSpPr>
        <p:spPr>
          <a:xfrm>
            <a:off x="3050225" y="3682646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Trigger the ‘player_fired’ event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3742E7-5D86-914F-9720-2BBB34583A3D}"/>
              </a:ext>
            </a:extLst>
          </p:cNvPr>
          <p:cNvCxnSpPr/>
          <p:nvPr/>
        </p:nvCxnSpPr>
        <p:spPr>
          <a:xfrm flipH="1">
            <a:off x="5419655" y="1646188"/>
            <a:ext cx="574003" cy="8300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6D3C88-C249-5442-BB8A-47B564F7E9EC}"/>
              </a:ext>
            </a:extLst>
          </p:cNvPr>
          <p:cNvSpPr txBox="1"/>
          <p:nvPr/>
        </p:nvSpPr>
        <p:spPr>
          <a:xfrm>
            <a:off x="5537050" y="1093232"/>
            <a:ext cx="2442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Data that is passed into the ’player_fired’ event 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92DBFA-0ABE-AE45-8DD5-9E1588A3167F}"/>
              </a:ext>
            </a:extLst>
          </p:cNvPr>
          <p:cNvCxnSpPr>
            <a:cxnSpLocks/>
          </p:cNvCxnSpPr>
          <p:nvPr/>
        </p:nvCxnSpPr>
        <p:spPr>
          <a:xfrm flipH="1">
            <a:off x="3050225" y="1463045"/>
            <a:ext cx="313700" cy="10131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91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70">
            <a:extLst>
              <a:ext uri="{FF2B5EF4-FFF2-40B4-BE49-F238E27FC236}">
                <a16:creationId xmlns:a16="http://schemas.microsoft.com/office/drawing/2014/main" id="{905C7A82-8A54-5A41-A2E1-9ADDD9B830FB}"/>
              </a:ext>
            </a:extLst>
          </p:cNvPr>
          <p:cNvSpPr txBox="1">
            <a:spLocks/>
          </p:cNvSpPr>
          <p:nvPr/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AU" sz="3600" dirty="0">
                <a:solidFill>
                  <a:srgbClr val="FFFFFF"/>
                </a:solidFill>
              </a:rPr>
              <a:t>Lesson 1 - Concepts &amp; Game Intro</a:t>
            </a:r>
          </a:p>
        </p:txBody>
      </p:sp>
    </p:spTree>
    <p:extLst>
      <p:ext uri="{BB962C8B-B14F-4D97-AF65-F5344CB8AC3E}">
        <p14:creationId xmlns:p14="http://schemas.microsoft.com/office/powerpoint/2010/main" val="4046102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167D68-1063-D149-86E7-6708A5DEF26B}"/>
              </a:ext>
            </a:extLst>
          </p:cNvPr>
          <p:cNvSpPr txBox="1"/>
          <p:nvPr/>
        </p:nvSpPr>
        <p:spPr>
          <a:xfrm>
            <a:off x="576943" y="1110342"/>
            <a:ext cx="785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Every webpage is rendered (displayed) by your browser in 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3EC9C-8FA1-E043-A41E-4347C3E41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14" y="1793390"/>
            <a:ext cx="4419360" cy="27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5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C606C1-BED1-3E41-B541-7058F2872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943" y="477475"/>
            <a:ext cx="3925460" cy="4554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68AD8-E37A-7A42-8909-90DFBCE47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6" y="477475"/>
            <a:ext cx="4419360" cy="274051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B1506C-5FD4-C54A-8794-2D23EE31EBB9}"/>
              </a:ext>
            </a:extLst>
          </p:cNvPr>
          <p:cNvCxnSpPr/>
          <p:nvPr/>
        </p:nvCxnSpPr>
        <p:spPr>
          <a:xfrm flipH="1">
            <a:off x="2760133" y="1219200"/>
            <a:ext cx="2328334" cy="33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117C95-0B0F-784D-A6CC-94656AEEA20A}"/>
              </a:ext>
            </a:extLst>
          </p:cNvPr>
          <p:cNvCxnSpPr>
            <a:cxnSpLocks/>
          </p:cNvCxnSpPr>
          <p:nvPr/>
        </p:nvCxnSpPr>
        <p:spPr>
          <a:xfrm flipH="1" flipV="1">
            <a:off x="1811867" y="1986175"/>
            <a:ext cx="4032221" cy="603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9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3261D-039C-F84C-82CC-1BE2708C582B}"/>
              </a:ext>
            </a:extLst>
          </p:cNvPr>
          <p:cNvSpPr txBox="1"/>
          <p:nvPr/>
        </p:nvSpPr>
        <p:spPr>
          <a:xfrm>
            <a:off x="1127277" y="477475"/>
            <a:ext cx="24287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An HTML page is essentially the structure or the look of the page: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441E7E-D626-364C-A759-0021CD3BC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483" y="477475"/>
            <a:ext cx="3422650" cy="44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8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BC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CC Fin Rebrand_gdrive_Blue2_319x132p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9900" y="40700"/>
            <a:ext cx="1055525" cy="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41188C-0CB1-0646-8443-28850FED2D8F}"/>
              </a:ext>
            </a:extLst>
          </p:cNvPr>
          <p:cNvSpPr txBox="1"/>
          <p:nvPr/>
        </p:nvSpPr>
        <p:spPr>
          <a:xfrm>
            <a:off x="1127277" y="477475"/>
            <a:ext cx="24287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An HTML page also contains links to stylesheets (</a:t>
            </a:r>
            <a:r>
              <a:rPr lang="en-US" sz="2000" dirty="0" err="1">
                <a:solidFill>
                  <a:schemeClr val="bg1"/>
                </a:solidFill>
              </a:rPr>
              <a:t>css</a:t>
            </a:r>
            <a:r>
              <a:rPr lang="en-US" sz="2000" dirty="0">
                <a:solidFill>
                  <a:schemeClr val="bg1"/>
                </a:solidFill>
              </a:rPr>
              <a:t>) and code (</a:t>
            </a:r>
            <a:r>
              <a:rPr lang="en-US" sz="2000" dirty="0" err="1">
                <a:solidFill>
                  <a:schemeClr val="bg1"/>
                </a:solidFill>
              </a:rPr>
              <a:t>javascript</a:t>
            </a:r>
            <a:r>
              <a:rPr lang="en-US" sz="2000" dirty="0">
                <a:solidFill>
                  <a:schemeClr val="bg1"/>
                </a:solidFill>
              </a:rPr>
              <a:t>):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AF6704-AF55-D04E-B0CA-253F30232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427" y="477475"/>
            <a:ext cx="4286758" cy="44830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6FCC43-C357-C94E-AC81-73DB2E69D82A}"/>
              </a:ext>
            </a:extLst>
          </p:cNvPr>
          <p:cNvCxnSpPr/>
          <p:nvPr/>
        </p:nvCxnSpPr>
        <p:spPr>
          <a:xfrm>
            <a:off x="3191933" y="1293083"/>
            <a:ext cx="956734" cy="78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B3CFDE-ED8D-E640-8007-6902DE844624}"/>
              </a:ext>
            </a:extLst>
          </p:cNvPr>
          <p:cNvCxnSpPr/>
          <p:nvPr/>
        </p:nvCxnSpPr>
        <p:spPr>
          <a:xfrm>
            <a:off x="2565400" y="1998133"/>
            <a:ext cx="1473200" cy="720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8B0745-AD9C-E54A-BCEC-62B67547D202}"/>
              </a:ext>
            </a:extLst>
          </p:cNvPr>
          <p:cNvCxnSpPr>
            <a:cxnSpLocks/>
          </p:cNvCxnSpPr>
          <p:nvPr/>
        </p:nvCxnSpPr>
        <p:spPr>
          <a:xfrm>
            <a:off x="2521921" y="2075190"/>
            <a:ext cx="1626746" cy="10806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50D35B-EEDB-FC4D-9B7D-0AAAC69F0A22}"/>
              </a:ext>
            </a:extLst>
          </p:cNvPr>
          <p:cNvCxnSpPr>
            <a:cxnSpLocks/>
          </p:cNvCxnSpPr>
          <p:nvPr/>
        </p:nvCxnSpPr>
        <p:spPr>
          <a:xfrm>
            <a:off x="2455333" y="2167745"/>
            <a:ext cx="1626746" cy="14248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3AA87-3C59-BC48-9A32-17F4F14BBA9E}"/>
              </a:ext>
            </a:extLst>
          </p:cNvPr>
          <p:cNvCxnSpPr>
            <a:cxnSpLocks/>
          </p:cNvCxnSpPr>
          <p:nvPr/>
        </p:nvCxnSpPr>
        <p:spPr>
          <a:xfrm>
            <a:off x="2325841" y="2171367"/>
            <a:ext cx="1712759" cy="16880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58108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14603</TotalTime>
  <Words>1045</Words>
  <Application>Microsoft Macintosh PowerPoint</Application>
  <PresentationFormat>On-screen Show (16:9)</PresentationFormat>
  <Paragraphs>200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Roboto</vt:lpstr>
      <vt:lpstr>Arial</vt:lpstr>
      <vt:lpstr>Courier New</vt:lpstr>
      <vt:lpstr>Avenir</vt:lpstr>
      <vt:lpstr>Courier</vt:lpstr>
      <vt:lpstr>Menlo</vt:lpstr>
      <vt:lpstr>Material</vt:lpstr>
      <vt:lpstr>Coding in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following Robot</dc:title>
  <cp:lastModifiedBy>Peter Januarius</cp:lastModifiedBy>
  <cp:revision>86</cp:revision>
  <cp:lastPrinted>2018-04-25T00:55:16Z</cp:lastPrinted>
  <dcterms:modified xsi:type="dcterms:W3CDTF">2018-04-25T00:55:47Z</dcterms:modified>
</cp:coreProperties>
</file>